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3" r:id="rId3"/>
    <p:sldId id="314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8" r:id="rId21"/>
    <p:sldId id="287" r:id="rId22"/>
    <p:sldId id="297" r:id="rId23"/>
    <p:sldId id="290" r:id="rId24"/>
    <p:sldId id="291" r:id="rId25"/>
    <p:sldId id="293" r:id="rId26"/>
    <p:sldId id="294" r:id="rId27"/>
    <p:sldId id="295" r:id="rId28"/>
    <p:sldId id="298" r:id="rId29"/>
    <p:sldId id="309" r:id="rId30"/>
    <p:sldId id="296" r:id="rId31"/>
    <p:sldId id="308" r:id="rId32"/>
    <p:sldId id="310" r:id="rId33"/>
    <p:sldId id="311" r:id="rId34"/>
    <p:sldId id="299" r:id="rId35"/>
    <p:sldId id="264" r:id="rId36"/>
    <p:sldId id="300" r:id="rId37"/>
    <p:sldId id="301" r:id="rId38"/>
    <p:sldId id="302" r:id="rId39"/>
    <p:sldId id="304" r:id="rId40"/>
    <p:sldId id="303" r:id="rId41"/>
    <p:sldId id="305" r:id="rId42"/>
    <p:sldId id="306" r:id="rId43"/>
    <p:sldId id="315" r:id="rId44"/>
    <p:sldId id="316" r:id="rId45"/>
    <p:sldId id="317" r:id="rId46"/>
    <p:sldId id="31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0114A-919B-4AD9-9134-1AE3DC6C0652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783D3-A6AB-4121-B2F5-1ED33A9BC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2154238" y="381000"/>
            <a:ext cx="7489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Book Antiqua" pitchFamily="18" charset="0"/>
              </a:rPr>
              <a:t>RUNGTA COLLEGE OF DENTAL SCIENCES &amp; RESEARCH </a:t>
            </a: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152400" y="5715000"/>
            <a:ext cx="8545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Book Antiqua" pitchFamily="18" charset="0"/>
              </a:rPr>
              <a:t>DEPARTMENT OF ORAL PATHOLOGY  </a:t>
            </a:r>
          </a:p>
        </p:txBody>
      </p:sp>
      <p:pic>
        <p:nvPicPr>
          <p:cNvPr id="3076" name="Picture 7"/>
          <p:cNvPicPr>
            <a:picLocks noChangeAspect="1"/>
          </p:cNvPicPr>
          <p:nvPr/>
        </p:nvPicPr>
        <p:blipFill>
          <a:blip r:embed="rId2"/>
          <a:srcRect l="15781" r="15781"/>
          <a:stretch>
            <a:fillRect/>
          </a:stretch>
        </p:blipFill>
        <p:spPr bwMode="auto">
          <a:xfrm>
            <a:off x="0" y="0"/>
            <a:ext cx="19288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428625" y="2714625"/>
            <a:ext cx="82296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Permanent Maxillary Lateral Incisor </a:t>
            </a:r>
            <a:endParaRPr lang="en-IN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1268" name="Picture 2" descr="http://www.peppesdental.com/images/tooth%20eruption%20sequence%20Child%20Dentistry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65088"/>
            <a:ext cx="8937625" cy="679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2438400" y="1295400"/>
            <a:ext cx="2590800" cy="381000"/>
          </a:xfrm>
          <a:prstGeom prst="rect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Tooth notation</a:t>
            </a:r>
            <a:br>
              <a:rPr lang="en-US" smtClean="0"/>
            </a:br>
            <a:endParaRPr lang="en-IN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IN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1397000"/>
          <a:ext cx="3657600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98552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Right Lateral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Left Lateral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</a:tr>
              <a:tr h="98552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Universal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10</a:t>
                      </a:r>
                      <a:endParaRPr lang="en-IN" dirty="0"/>
                    </a:p>
                  </a:txBody>
                  <a:tcPr/>
                </a:tc>
              </a:tr>
              <a:tr h="98552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err="1" smtClean="0"/>
                        <a:t>Zigmondy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  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    2</a:t>
                      </a:r>
                      <a:endParaRPr lang="en-IN" dirty="0"/>
                    </a:p>
                  </a:txBody>
                  <a:tcPr/>
                </a:tc>
              </a:tr>
              <a:tr h="98552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FDI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12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22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905000" y="4038600"/>
            <a:ext cx="5334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>
            <a:off x="2210594" y="3809206"/>
            <a:ext cx="457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046413" y="4037013"/>
            <a:ext cx="533400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5400000">
            <a:off x="2820194" y="3809206"/>
            <a:ext cx="4572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342" name="Picture 2"/>
          <p:cNvPicPr>
            <a:picLocks noChangeAspect="1" noChangeArrowheads="1"/>
          </p:cNvPicPr>
          <p:nvPr/>
        </p:nvPicPr>
        <p:blipFill>
          <a:blip r:embed="rId2">
            <a:lum bright="30000" contrast="10000"/>
          </a:blip>
          <a:srcRect l="7384" t="8269" r="13696" b="45694"/>
          <a:stretch>
            <a:fillRect/>
          </a:stretch>
        </p:blipFill>
        <p:spPr bwMode="auto">
          <a:xfrm>
            <a:off x="4191000" y="1371600"/>
            <a:ext cx="4953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Chronology </a:t>
            </a:r>
            <a:endParaRPr lang="en-IN" smtClean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81000" y="1447800"/>
          <a:ext cx="83820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/>
                <a:gridCol w="4191000"/>
              </a:tblGrid>
              <a:tr h="1005840">
                <a:tc gridSpan="2"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Maxillary Lateral</a:t>
                      </a:r>
                      <a:r>
                        <a:rPr lang="en-US" sz="2400" baseline="0" dirty="0" smtClean="0"/>
                        <a:t> Incisor</a:t>
                      </a:r>
                      <a:endParaRPr lang="en-IN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Initial calcification</a:t>
                      </a:r>
                    </a:p>
                    <a:p>
                      <a:pPr algn="ctr"/>
                      <a:r>
                        <a:rPr lang="en-US" sz="2400" dirty="0" smtClean="0"/>
                        <a:t>(First evidence of calcification)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1</a:t>
                      </a:r>
                      <a:r>
                        <a:rPr lang="en-US" sz="2400" baseline="0" dirty="0" smtClean="0">
                          <a:latin typeface="Arial Narrow" pitchFamily="34" charset="0"/>
                        </a:rPr>
                        <a:t> year</a:t>
                      </a:r>
                      <a:endParaRPr lang="en-IN" sz="2400" dirty="0"/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Enamel Completion</a:t>
                      </a:r>
                    </a:p>
                    <a:p>
                      <a:pPr algn="ctr"/>
                      <a:r>
                        <a:rPr lang="en-US" sz="2400" dirty="0" smtClean="0"/>
                        <a:t>(crown completion)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4-5 years</a:t>
                      </a:r>
                      <a:endParaRPr lang="en-IN" sz="2400" dirty="0"/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Eruption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8-9 years</a:t>
                      </a:r>
                      <a:endParaRPr lang="en-IN" sz="2400" dirty="0"/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Completion of root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11 years</a:t>
                      </a:r>
                      <a:endParaRPr lang="en-IN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l="41911" r="1762" b="3123"/>
          <a:stretch>
            <a:fillRect/>
          </a:stretch>
        </p:blipFill>
        <p:spPr bwMode="auto">
          <a:xfrm>
            <a:off x="6324600" y="-3175"/>
            <a:ext cx="257651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Dimensions </a:t>
            </a:r>
            <a:endParaRPr lang="en-IN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990600"/>
          <a:ext cx="5562601" cy="563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667"/>
                <a:gridCol w="1413934"/>
              </a:tblGrid>
              <a:tr h="94814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Maxillary Lateral</a:t>
                      </a:r>
                      <a:r>
                        <a:rPr lang="en-US" baseline="0" dirty="0" smtClean="0"/>
                        <a:t> Incisor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Cervicoincisal</a:t>
                      </a:r>
                      <a:r>
                        <a:rPr lang="en-US" dirty="0" smtClean="0"/>
                        <a:t> length of crown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9.0</a:t>
                      </a:r>
                      <a:r>
                        <a:rPr lang="en-US" sz="1800" baseline="0" dirty="0" smtClean="0">
                          <a:latin typeface="Arial" charset="0"/>
                        </a:rPr>
                        <a:t> </a:t>
                      </a:r>
                      <a:r>
                        <a:rPr lang="en-US" sz="1800" dirty="0" smtClean="0">
                          <a:latin typeface="Arial" charset="0"/>
                        </a:rPr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 of root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13.0 </a:t>
                      </a:r>
                      <a:r>
                        <a:rPr lang="en-US" sz="1800" dirty="0" smtClean="0"/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Mesiodistal</a:t>
                      </a:r>
                      <a:r>
                        <a:rPr lang="en-US" dirty="0" smtClean="0"/>
                        <a:t> diameter of crown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6.5 </a:t>
                      </a:r>
                      <a:r>
                        <a:rPr lang="en-US" dirty="0" smtClean="0"/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663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Mesiodistal</a:t>
                      </a:r>
                      <a:r>
                        <a:rPr lang="en-US" dirty="0" smtClean="0"/>
                        <a:t> diameter of crown at cervix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5.0</a:t>
                      </a:r>
                      <a:r>
                        <a:rPr lang="en-US" dirty="0" smtClean="0"/>
                        <a:t>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Labiolingual</a:t>
                      </a:r>
                      <a:r>
                        <a:rPr lang="en-US" dirty="0" smtClean="0"/>
                        <a:t> diameter of crown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 mm</a:t>
                      </a:r>
                      <a:endParaRPr lang="en-IN" dirty="0"/>
                    </a:p>
                  </a:txBody>
                  <a:tcPr/>
                </a:tc>
              </a:tr>
              <a:tr h="663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Labiolingual</a:t>
                      </a:r>
                      <a:r>
                        <a:rPr lang="en-US" dirty="0" smtClean="0"/>
                        <a:t> diameter of crown</a:t>
                      </a:r>
                      <a:r>
                        <a:rPr lang="en-IN" baseline="0" dirty="0" smtClean="0"/>
                        <a:t> at cervix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Curvature of cervical line </a:t>
                      </a:r>
                      <a:r>
                        <a:rPr lang="en-US" dirty="0" err="1" smtClean="0"/>
                        <a:t>mesially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Curvature of cervical line distally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 mm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 rot="5400000">
            <a:off x="5718969" y="2053431"/>
            <a:ext cx="3657600" cy="793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rot="5400000">
            <a:off x="6173788" y="5334000"/>
            <a:ext cx="274161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rot="10800000">
            <a:off x="6858000" y="4494213"/>
            <a:ext cx="16002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rot="10800000">
            <a:off x="6400800" y="5867400"/>
            <a:ext cx="2286000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399" name="Oval 18"/>
          <p:cNvSpPr>
            <a:spLocks noChangeArrowheads="1"/>
          </p:cNvSpPr>
          <p:nvPr/>
        </p:nvSpPr>
        <p:spPr bwMode="auto">
          <a:xfrm>
            <a:off x="4495800" y="1905000"/>
            <a:ext cx="1066800" cy="4572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5400" name="Oval 19"/>
          <p:cNvSpPr>
            <a:spLocks noChangeArrowheads="1"/>
          </p:cNvSpPr>
          <p:nvPr/>
        </p:nvSpPr>
        <p:spPr bwMode="auto">
          <a:xfrm>
            <a:off x="4419600" y="2514600"/>
            <a:ext cx="1066800" cy="3810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5401" name="Oval 20"/>
          <p:cNvSpPr>
            <a:spLocks noChangeArrowheads="1"/>
          </p:cNvSpPr>
          <p:nvPr/>
        </p:nvSpPr>
        <p:spPr bwMode="auto">
          <a:xfrm>
            <a:off x="4419600" y="3048000"/>
            <a:ext cx="1066800" cy="4572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5402" name="Oval 21"/>
          <p:cNvSpPr>
            <a:spLocks noChangeArrowheads="1"/>
          </p:cNvSpPr>
          <p:nvPr/>
        </p:nvSpPr>
        <p:spPr bwMode="auto">
          <a:xfrm>
            <a:off x="4419600" y="3581400"/>
            <a:ext cx="1066800" cy="4572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5791200" y="19812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10.5</a:t>
            </a:r>
            <a:endParaRPr lang="en-IN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820936" y="251162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13</a:t>
            </a:r>
            <a:endParaRPr lang="en-IN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1200" y="3121223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8.5</a:t>
            </a:r>
            <a:endParaRPr lang="en-IN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896162" y="37308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</a:t>
            </a:r>
            <a:endParaRPr lang="en-IN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867400" y="44196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</a:t>
            </a:r>
            <a:endParaRPr lang="en-IN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867400" y="49530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</a:t>
            </a:r>
            <a:endParaRPr lang="en-IN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867400" y="56388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3.5</a:t>
            </a:r>
            <a:endParaRPr lang="en-IN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867400" y="617220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2.5</a:t>
            </a:r>
            <a:endParaRPr lang="en-IN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lateral incisor mesial"/>
          <p:cNvPicPr>
            <a:picLocks noChangeAspect="1" noChangeArrowheads="1"/>
          </p:cNvPicPr>
          <p:nvPr/>
        </p:nvPicPr>
        <p:blipFill>
          <a:blip r:embed="rId2"/>
          <a:srcRect t="3287"/>
          <a:stretch>
            <a:fillRect/>
          </a:stretch>
        </p:blipFill>
        <p:spPr bwMode="auto">
          <a:xfrm>
            <a:off x="5892800" y="228600"/>
            <a:ext cx="3251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990600"/>
          <a:ext cx="5562601" cy="563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667"/>
                <a:gridCol w="1413934"/>
              </a:tblGrid>
              <a:tr h="948146">
                <a:tc grid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Maxillary Lateral</a:t>
                      </a:r>
                      <a:r>
                        <a:rPr lang="en-US" baseline="0" dirty="0" smtClean="0"/>
                        <a:t> Incisor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Cervicoincisal</a:t>
                      </a:r>
                      <a:r>
                        <a:rPr lang="en-US" dirty="0" smtClean="0"/>
                        <a:t> length of crown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9.0</a:t>
                      </a:r>
                      <a:r>
                        <a:rPr lang="en-US" sz="1800" baseline="0" dirty="0" smtClean="0">
                          <a:latin typeface="Arial" charset="0"/>
                        </a:rPr>
                        <a:t> </a:t>
                      </a:r>
                      <a:r>
                        <a:rPr lang="en-US" sz="1800" dirty="0" smtClean="0">
                          <a:latin typeface="Arial" charset="0"/>
                        </a:rPr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 of root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13.0 </a:t>
                      </a:r>
                      <a:r>
                        <a:rPr lang="en-US" sz="1800" dirty="0" smtClean="0"/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Mesiodistal</a:t>
                      </a:r>
                      <a:r>
                        <a:rPr lang="en-US" dirty="0" smtClean="0"/>
                        <a:t> diameter of crown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6.5 </a:t>
                      </a:r>
                      <a:r>
                        <a:rPr lang="en-US" dirty="0" smtClean="0"/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663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Mesiodistal</a:t>
                      </a:r>
                      <a:r>
                        <a:rPr lang="en-US" dirty="0" smtClean="0"/>
                        <a:t> diameter of crown at cervix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5.0</a:t>
                      </a:r>
                      <a:r>
                        <a:rPr lang="en-US" dirty="0" smtClean="0"/>
                        <a:t>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Labiolingual</a:t>
                      </a:r>
                      <a:r>
                        <a:rPr lang="en-US" dirty="0" smtClean="0"/>
                        <a:t> diameter of crown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 mm</a:t>
                      </a:r>
                      <a:endParaRPr lang="en-IN" dirty="0"/>
                    </a:p>
                  </a:txBody>
                  <a:tcPr/>
                </a:tc>
              </a:tr>
              <a:tr h="663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Labiolingual</a:t>
                      </a:r>
                      <a:r>
                        <a:rPr lang="en-US" dirty="0" smtClean="0"/>
                        <a:t> diameter of crown</a:t>
                      </a:r>
                      <a:r>
                        <a:rPr lang="en-IN" baseline="0" dirty="0" smtClean="0"/>
                        <a:t> at cervix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Curvature of cervical line </a:t>
                      </a:r>
                      <a:r>
                        <a:rPr lang="en-US" dirty="0" err="1" smtClean="0"/>
                        <a:t>mesially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Curvature of cervical line distally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 mm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 bwMode="auto">
          <a:xfrm rot="10800000">
            <a:off x="6477000" y="4191000"/>
            <a:ext cx="20574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rot="10800000">
            <a:off x="6553200" y="3810000"/>
            <a:ext cx="18288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420" name="Oval 20"/>
          <p:cNvSpPr>
            <a:spLocks noChangeArrowheads="1"/>
          </p:cNvSpPr>
          <p:nvPr/>
        </p:nvSpPr>
        <p:spPr bwMode="auto">
          <a:xfrm>
            <a:off x="4495800" y="4267200"/>
            <a:ext cx="1066800" cy="4572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6421" name="Oval 21"/>
          <p:cNvSpPr>
            <a:spLocks noChangeArrowheads="1"/>
          </p:cNvSpPr>
          <p:nvPr/>
        </p:nvSpPr>
        <p:spPr bwMode="auto">
          <a:xfrm>
            <a:off x="4495800" y="4800600"/>
            <a:ext cx="1066800" cy="4572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lateral incisor mesial"/>
          <p:cNvPicPr>
            <a:picLocks noChangeAspect="1" noChangeArrowheads="1"/>
          </p:cNvPicPr>
          <p:nvPr/>
        </p:nvPicPr>
        <p:blipFill>
          <a:blip r:embed="rId2"/>
          <a:srcRect t="3287"/>
          <a:stretch>
            <a:fillRect/>
          </a:stretch>
        </p:blipFill>
        <p:spPr bwMode="auto">
          <a:xfrm>
            <a:off x="7575550" y="3657600"/>
            <a:ext cx="15684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Content Placeholder 4"/>
          <p:cNvGraphicFramePr>
            <a:graphicFrameLocks noGrp="1"/>
          </p:cNvGraphicFramePr>
          <p:nvPr>
            <p:ph idx="1"/>
          </p:nvPr>
        </p:nvGraphicFramePr>
        <p:xfrm>
          <a:off x="152400" y="990600"/>
          <a:ext cx="5562601" cy="563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667"/>
                <a:gridCol w="1413934"/>
              </a:tblGrid>
              <a:tr h="94814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Maxillary Lateral</a:t>
                      </a:r>
                      <a:r>
                        <a:rPr lang="en-US" baseline="0" dirty="0" smtClean="0"/>
                        <a:t> Incisor</a:t>
                      </a:r>
                      <a:endParaRPr lang="en-IN" dirty="0" smtClean="0"/>
                    </a:p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Cervicoincisal</a:t>
                      </a:r>
                      <a:r>
                        <a:rPr lang="en-US" dirty="0" smtClean="0"/>
                        <a:t> length of crown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9.0</a:t>
                      </a:r>
                      <a:r>
                        <a:rPr lang="en-US" sz="1800" baseline="0" dirty="0" smtClean="0">
                          <a:latin typeface="Arial" charset="0"/>
                        </a:rPr>
                        <a:t> </a:t>
                      </a:r>
                      <a:r>
                        <a:rPr lang="en-US" sz="1800" dirty="0" smtClean="0">
                          <a:latin typeface="Arial" charset="0"/>
                        </a:rPr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 of root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13.0 </a:t>
                      </a:r>
                      <a:r>
                        <a:rPr lang="en-US" sz="1800" dirty="0" smtClean="0"/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Mesiodistal</a:t>
                      </a:r>
                      <a:r>
                        <a:rPr lang="en-US" dirty="0" smtClean="0"/>
                        <a:t> diameter of crown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6.5 </a:t>
                      </a:r>
                      <a:r>
                        <a:rPr lang="en-US" dirty="0" smtClean="0"/>
                        <a:t>mm</a:t>
                      </a:r>
                      <a:endParaRPr lang="en-IN" dirty="0"/>
                    </a:p>
                  </a:txBody>
                  <a:tcPr/>
                </a:tc>
              </a:tr>
              <a:tr h="663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Mesiodistal</a:t>
                      </a:r>
                      <a:r>
                        <a:rPr lang="en-US" dirty="0" smtClean="0"/>
                        <a:t> diameter of crown at cervix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charset="0"/>
                        </a:rPr>
                        <a:t>5.0</a:t>
                      </a:r>
                      <a:r>
                        <a:rPr lang="en-US" dirty="0" smtClean="0"/>
                        <a:t>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Labiolingual</a:t>
                      </a:r>
                      <a:r>
                        <a:rPr lang="en-US" dirty="0" smtClean="0"/>
                        <a:t> diameter of crown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 mm</a:t>
                      </a:r>
                      <a:endParaRPr lang="en-IN" dirty="0"/>
                    </a:p>
                  </a:txBody>
                  <a:tcPr/>
                </a:tc>
              </a:tr>
              <a:tr h="6637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Labiolingual</a:t>
                      </a:r>
                      <a:r>
                        <a:rPr lang="en-US" dirty="0" smtClean="0"/>
                        <a:t> diameter of crown</a:t>
                      </a:r>
                      <a:r>
                        <a:rPr lang="en-IN" baseline="0" dirty="0" smtClean="0"/>
                        <a:t> at cervix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Curvature of cervical line </a:t>
                      </a:r>
                      <a:r>
                        <a:rPr lang="en-US" dirty="0" err="1" smtClean="0"/>
                        <a:t>mesially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 mm</a:t>
                      </a:r>
                      <a:endParaRPr lang="en-IN" dirty="0"/>
                    </a:p>
                  </a:txBody>
                  <a:tcPr/>
                </a:tc>
              </a:tr>
              <a:tr h="5605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Curvature of cervical line distally</a:t>
                      </a:r>
                      <a:endParaRPr lang="en-I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 mm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442" name="Oval 20"/>
          <p:cNvSpPr>
            <a:spLocks noChangeArrowheads="1"/>
          </p:cNvSpPr>
          <p:nvPr/>
        </p:nvSpPr>
        <p:spPr bwMode="auto">
          <a:xfrm>
            <a:off x="4495800" y="5486400"/>
            <a:ext cx="1066800" cy="4572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7443" name="Oval 21"/>
          <p:cNvSpPr>
            <a:spLocks noChangeArrowheads="1"/>
          </p:cNvSpPr>
          <p:nvPr/>
        </p:nvSpPr>
        <p:spPr bwMode="auto">
          <a:xfrm>
            <a:off x="4495800" y="6019800"/>
            <a:ext cx="1066800" cy="457200"/>
          </a:xfrm>
          <a:prstGeom prst="ellipse">
            <a:avLst/>
          </a:prstGeom>
          <a:noFill/>
          <a:ln w="3810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cxnSp>
        <p:nvCxnSpPr>
          <p:cNvPr id="17444" name="Straight Arrow Connector 10"/>
          <p:cNvCxnSpPr>
            <a:cxnSpLocks noChangeShapeType="1"/>
          </p:cNvCxnSpPr>
          <p:nvPr/>
        </p:nvCxnSpPr>
        <p:spPr bwMode="auto">
          <a:xfrm rot="5400000">
            <a:off x="8151813" y="5486400"/>
            <a:ext cx="306388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pic>
        <p:nvPicPr>
          <p:cNvPr id="17445" name="Picture 6" descr="lateral incisor distal"/>
          <p:cNvPicPr>
            <a:picLocks noChangeAspect="1" noChangeArrowheads="1"/>
          </p:cNvPicPr>
          <p:nvPr/>
        </p:nvPicPr>
        <p:blipFill>
          <a:blip r:embed="rId3"/>
          <a:srcRect l="13705" r="12164"/>
          <a:stretch>
            <a:fillRect/>
          </a:stretch>
        </p:blipFill>
        <p:spPr bwMode="auto">
          <a:xfrm>
            <a:off x="5883275" y="3657600"/>
            <a:ext cx="14319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46" name="Straight Arrow Connector 15"/>
          <p:cNvCxnSpPr>
            <a:cxnSpLocks noChangeShapeType="1"/>
          </p:cNvCxnSpPr>
          <p:nvPr/>
        </p:nvCxnSpPr>
        <p:spPr bwMode="auto">
          <a:xfrm rot="5400000">
            <a:off x="6515101" y="5524500"/>
            <a:ext cx="2286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7447" name="Straight Connector 18"/>
          <p:cNvCxnSpPr>
            <a:cxnSpLocks noChangeShapeType="1"/>
          </p:cNvCxnSpPr>
          <p:nvPr/>
        </p:nvCxnSpPr>
        <p:spPr bwMode="auto">
          <a:xfrm>
            <a:off x="5883275" y="5410200"/>
            <a:ext cx="1431925" cy="0"/>
          </a:xfrm>
          <a:prstGeom prst="line">
            <a:avLst/>
          </a:prstGeom>
          <a:noFill/>
          <a:ln w="28575" algn="ctr">
            <a:solidFill>
              <a:srgbClr val="FFFF00"/>
            </a:solidFill>
            <a:prstDash val="dash"/>
            <a:round/>
            <a:headEnd/>
            <a:tailEnd/>
          </a:ln>
        </p:spPr>
      </p:cxnSp>
      <p:cxnSp>
        <p:nvCxnSpPr>
          <p:cNvPr id="17448" name="Straight Connector 22"/>
          <p:cNvCxnSpPr>
            <a:cxnSpLocks noChangeShapeType="1"/>
          </p:cNvCxnSpPr>
          <p:nvPr/>
        </p:nvCxnSpPr>
        <p:spPr bwMode="auto">
          <a:xfrm>
            <a:off x="7543800" y="5334000"/>
            <a:ext cx="1600200" cy="1588"/>
          </a:xfrm>
          <a:prstGeom prst="line">
            <a:avLst/>
          </a:prstGeom>
          <a:noFill/>
          <a:ln w="28575" algn="ctr">
            <a:solidFill>
              <a:srgbClr val="FFFF00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2099"/>
          <a:stretch>
            <a:fillRect/>
          </a:stretch>
        </p:blipFill>
        <p:spPr>
          <a:xfrm>
            <a:off x="228600" y="533400"/>
            <a:ext cx="8839200" cy="5822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t="12099" r="79310"/>
          <a:stretch>
            <a:fillRect/>
          </a:stretch>
        </p:blipFill>
        <p:spPr>
          <a:xfrm>
            <a:off x="228600" y="-194469"/>
            <a:ext cx="2438400" cy="7763934"/>
          </a:xfrm>
          <a:prstGeom prst="rect">
            <a:avLst/>
          </a:prstGeom>
          <a:noFill/>
        </p:spPr>
      </p:pic>
      <p:sp>
        <p:nvSpPr>
          <p:cNvPr id="22535" name="Text Box 5"/>
          <p:cNvSpPr txBox="1">
            <a:spLocks noChangeArrowheads="1"/>
          </p:cNvSpPr>
          <p:nvPr/>
        </p:nvSpPr>
        <p:spPr bwMode="auto">
          <a:xfrm flipH="1">
            <a:off x="3352800" y="381000"/>
            <a:ext cx="480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 sz="4000" b="1" dirty="0">
                <a:cs typeface="Tahoma" pitchFamily="34" charset="0"/>
              </a:rPr>
              <a:t>Labial aspect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048000" y="1295400"/>
            <a:ext cx="5715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Geometric </a:t>
            </a:r>
            <a:r>
              <a:rPr lang="en-US" dirty="0"/>
              <a:t>shape : Trapezoidal</a:t>
            </a:r>
          </a:p>
          <a:p>
            <a:endParaRPr lang="en-US" dirty="0"/>
          </a:p>
          <a:p>
            <a:r>
              <a:rPr lang="en-US" dirty="0"/>
              <a:t>Crown appears smooth &amp; concave</a:t>
            </a:r>
          </a:p>
          <a:p>
            <a:endParaRPr lang="en-US" dirty="0"/>
          </a:p>
          <a:p>
            <a:r>
              <a:rPr lang="en-US" dirty="0"/>
              <a:t>Tooth is longer </a:t>
            </a:r>
            <a:r>
              <a:rPr lang="en-US" dirty="0" err="1"/>
              <a:t>cervicoincisally</a:t>
            </a:r>
            <a:r>
              <a:rPr lang="en-US" dirty="0"/>
              <a:t> than it is wider </a:t>
            </a:r>
            <a:r>
              <a:rPr lang="en-US" dirty="0" err="1"/>
              <a:t>mesiodistally</a:t>
            </a:r>
            <a:endParaRPr lang="en-US" dirty="0"/>
          </a:p>
          <a:p>
            <a:endParaRPr lang="en-US" dirty="0"/>
          </a:p>
          <a:p>
            <a:r>
              <a:rPr lang="en-US" dirty="0"/>
              <a:t>Newly erupted incisor shows 3 elevations – “</a:t>
            </a:r>
            <a:r>
              <a:rPr lang="en-US" dirty="0" err="1"/>
              <a:t>mamelons</a:t>
            </a:r>
            <a:r>
              <a:rPr lang="en-US" dirty="0"/>
              <a:t>”</a:t>
            </a:r>
            <a:endParaRPr lang="en-IN" dirty="0"/>
          </a:p>
        </p:txBody>
      </p:sp>
      <p:cxnSp>
        <p:nvCxnSpPr>
          <p:cNvPr id="22532" name="Straight Arrow Connector 6"/>
          <p:cNvCxnSpPr>
            <a:cxnSpLocks noChangeShapeType="1"/>
          </p:cNvCxnSpPr>
          <p:nvPr/>
        </p:nvCxnSpPr>
        <p:spPr bwMode="auto">
          <a:xfrm rot="5400000">
            <a:off x="534987" y="4722813"/>
            <a:ext cx="1981200" cy="317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533" name="Straight Arrow Connector 7"/>
          <p:cNvCxnSpPr>
            <a:cxnSpLocks noChangeShapeType="1"/>
          </p:cNvCxnSpPr>
          <p:nvPr/>
        </p:nvCxnSpPr>
        <p:spPr bwMode="auto">
          <a:xfrm rot="10800000" flipV="1">
            <a:off x="762000" y="5105400"/>
            <a:ext cx="1524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 l="2586" t="50058" r="80603" b="18884"/>
          <a:stretch>
            <a:fillRect/>
          </a:stretch>
        </p:blipFill>
        <p:spPr>
          <a:xfrm>
            <a:off x="3276600" y="2590800"/>
            <a:ext cx="1981200" cy="2743200"/>
          </a:xfrm>
          <a:prstGeom prst="rect">
            <a:avLst/>
          </a:prstGeom>
          <a:noFill/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4800"/>
            <a:ext cx="8229600" cy="2362200"/>
          </a:xfrm>
        </p:spPr>
        <p:txBody>
          <a:bodyPr>
            <a:normAutofit fontScale="92500" lnSpcReduction="10000"/>
          </a:bodyPr>
          <a:lstStyle/>
          <a:p>
            <a:pPr algn="l" rtl="0" eaLnBrk="1" hangingPunct="1">
              <a:buClr>
                <a:srgbClr val="CC9900"/>
              </a:buClr>
              <a:buFont typeface="Wingdings" pitchFamily="2" charset="2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Bookman Old Style" pitchFamily="18" charset="0"/>
              </a:rPr>
              <a:t>Labial aspect</a:t>
            </a:r>
          </a:p>
          <a:p>
            <a:pPr algn="l" rtl="0" eaLnBrk="1" hangingPunct="1"/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The </a:t>
            </a:r>
            <a:r>
              <a:rPr lang="en-US" sz="2400" dirty="0" err="1" smtClean="0">
                <a:solidFill>
                  <a:schemeClr val="tx2"/>
                </a:solidFill>
                <a:latin typeface="Comic Sans MS" pitchFamily="66" charset="0"/>
              </a:rPr>
              <a:t>mesial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 margin is slightly convex and meets the </a:t>
            </a:r>
            <a:r>
              <a:rPr lang="en-US" sz="2400" dirty="0" err="1" smtClean="0">
                <a:solidFill>
                  <a:schemeClr val="tx2"/>
                </a:solidFill>
                <a:latin typeface="Comic Sans MS" pitchFamily="66" charset="0"/>
              </a:rPr>
              <a:t>incisal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 edge to form a curvature. </a:t>
            </a:r>
            <a:r>
              <a:rPr lang="en-US" sz="2400" b="1" u="sng" dirty="0" smtClean="0">
                <a:solidFill>
                  <a:schemeClr val="tx2"/>
                </a:solidFill>
                <a:latin typeface="Comic Sans MS" pitchFamily="66" charset="0"/>
              </a:rPr>
              <a:t>(slightly rounded when compared to CI)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  <a:p>
            <a:pPr algn="l" rtl="0" eaLnBrk="1" hangingPunct="1"/>
            <a:endParaRPr lang="en-US" sz="24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The distal margin is shorter, convex  and more rounded.</a:t>
            </a:r>
            <a:endParaRPr lang="en-US" sz="1800" dirty="0" smtClean="0">
              <a:latin typeface="Bookman Old Style" pitchFamily="18" charset="0"/>
            </a:endParaRPr>
          </a:p>
          <a:p>
            <a:pPr algn="l" rtl="0" eaLnBrk="1" hangingPunct="1"/>
            <a:endParaRPr lang="en-US" sz="24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endParaRPr lang="en-US" sz="2400" dirty="0" smtClean="0">
              <a:latin typeface="Comic Sans MS" pitchFamily="66" charset="0"/>
            </a:endParaRPr>
          </a:p>
          <a:p>
            <a:pPr algn="l" rtl="0" eaLnBrk="1" hangingPunct="1">
              <a:buFont typeface="Wingdings" pitchFamily="2" charset="2"/>
              <a:buNone/>
            </a:pPr>
            <a:endParaRPr lang="en-US" sz="2400" dirty="0" smtClean="0">
              <a:latin typeface="Bookman Old Style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3624263"/>
            <a:ext cx="6629400" cy="1301750"/>
            <a:chOff x="-1332656" y="1497303"/>
            <a:chExt cx="6630047" cy="1301336"/>
          </a:xfrm>
        </p:grpSpPr>
        <p:sp>
          <p:nvSpPr>
            <p:cNvPr id="24580" name="Text Box 5"/>
            <p:cNvSpPr txBox="1">
              <a:spLocks noChangeArrowheads="1"/>
            </p:cNvSpPr>
            <p:nvPr/>
          </p:nvSpPr>
          <p:spPr bwMode="auto">
            <a:xfrm>
              <a:off x="3563888" y="1988840"/>
              <a:ext cx="1733503" cy="64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dirty="0" err="1">
                  <a:cs typeface="Tahoma" pitchFamily="34" charset="0"/>
                </a:rPr>
                <a:t>Mesial</a:t>
              </a:r>
              <a:r>
                <a:rPr lang="en-US" dirty="0">
                  <a:cs typeface="Tahoma" pitchFamily="34" charset="0"/>
                </a:rPr>
                <a:t> </a:t>
              </a:r>
              <a:r>
                <a:rPr lang="en-US" dirty="0" smtClean="0">
                  <a:cs typeface="Tahoma" pitchFamily="34" charset="0"/>
                </a:rPr>
                <a:t>margin slightly convex</a:t>
              </a:r>
              <a:endParaRPr lang="en-US" dirty="0">
                <a:cs typeface="Tahoma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1185365" y="1497303"/>
              <a:ext cx="141302" cy="1301336"/>
            </a:xfrm>
            <a:custGeom>
              <a:avLst/>
              <a:gdLst>
                <a:gd name="connsiteX0" fmla="*/ 128789 w 141668"/>
                <a:gd name="connsiteY0" fmla="*/ 23048 h 1301896"/>
                <a:gd name="connsiteX1" fmla="*/ 103031 w 141668"/>
                <a:gd name="connsiteY1" fmla="*/ 113200 h 1301896"/>
                <a:gd name="connsiteX2" fmla="*/ 90152 w 141668"/>
                <a:gd name="connsiteY2" fmla="*/ 151837 h 1301896"/>
                <a:gd name="connsiteX3" fmla="*/ 64395 w 141668"/>
                <a:gd name="connsiteY3" fmla="*/ 241989 h 1301896"/>
                <a:gd name="connsiteX4" fmla="*/ 51516 w 141668"/>
                <a:gd name="connsiteY4" fmla="*/ 345020 h 1301896"/>
                <a:gd name="connsiteX5" fmla="*/ 38637 w 141668"/>
                <a:gd name="connsiteY5" fmla="*/ 409414 h 1301896"/>
                <a:gd name="connsiteX6" fmla="*/ 12879 w 141668"/>
                <a:gd name="connsiteY6" fmla="*/ 602597 h 1301896"/>
                <a:gd name="connsiteX7" fmla="*/ 0 w 141668"/>
                <a:gd name="connsiteY7" fmla="*/ 654113 h 1301896"/>
                <a:gd name="connsiteX8" fmla="*/ 12879 w 141668"/>
                <a:gd name="connsiteY8" fmla="*/ 795780 h 1301896"/>
                <a:gd name="connsiteX9" fmla="*/ 25758 w 141668"/>
                <a:gd name="connsiteY9" fmla="*/ 911690 h 1301896"/>
                <a:gd name="connsiteX10" fmla="*/ 51516 w 141668"/>
                <a:gd name="connsiteY10" fmla="*/ 1156389 h 1301896"/>
                <a:gd name="connsiteX11" fmla="*/ 103031 w 141668"/>
                <a:gd name="connsiteY11" fmla="*/ 1246541 h 1301896"/>
                <a:gd name="connsiteX12" fmla="*/ 141668 w 141668"/>
                <a:gd name="connsiteY12" fmla="*/ 1298056 h 130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668" h="1301896">
                  <a:moveTo>
                    <a:pt x="128789" y="23048"/>
                  </a:moveTo>
                  <a:cubicBezTo>
                    <a:pt x="97909" y="115687"/>
                    <a:pt x="135374" y="0"/>
                    <a:pt x="103031" y="113200"/>
                  </a:cubicBezTo>
                  <a:cubicBezTo>
                    <a:pt x="99301" y="126253"/>
                    <a:pt x="93881" y="138784"/>
                    <a:pt x="90152" y="151837"/>
                  </a:cubicBezTo>
                  <a:cubicBezTo>
                    <a:pt x="57810" y="265037"/>
                    <a:pt x="95275" y="149350"/>
                    <a:pt x="64395" y="241989"/>
                  </a:cubicBezTo>
                  <a:cubicBezTo>
                    <a:pt x="60102" y="276333"/>
                    <a:pt x="56779" y="310812"/>
                    <a:pt x="51516" y="345020"/>
                  </a:cubicBezTo>
                  <a:cubicBezTo>
                    <a:pt x="48187" y="366655"/>
                    <a:pt x="41966" y="387779"/>
                    <a:pt x="38637" y="409414"/>
                  </a:cubicBezTo>
                  <a:cubicBezTo>
                    <a:pt x="27424" y="482299"/>
                    <a:pt x="25889" y="531040"/>
                    <a:pt x="12879" y="602597"/>
                  </a:cubicBezTo>
                  <a:cubicBezTo>
                    <a:pt x="9713" y="620012"/>
                    <a:pt x="4293" y="636941"/>
                    <a:pt x="0" y="654113"/>
                  </a:cubicBezTo>
                  <a:cubicBezTo>
                    <a:pt x="4293" y="701335"/>
                    <a:pt x="8161" y="748598"/>
                    <a:pt x="12879" y="795780"/>
                  </a:cubicBezTo>
                  <a:cubicBezTo>
                    <a:pt x="16747" y="834462"/>
                    <a:pt x="22238" y="872975"/>
                    <a:pt x="25758" y="911690"/>
                  </a:cubicBezTo>
                  <a:cubicBezTo>
                    <a:pt x="28059" y="937002"/>
                    <a:pt x="35304" y="1102350"/>
                    <a:pt x="51516" y="1156389"/>
                  </a:cubicBezTo>
                  <a:cubicBezTo>
                    <a:pt x="63804" y="1197349"/>
                    <a:pt x="83066" y="1211601"/>
                    <a:pt x="103031" y="1246541"/>
                  </a:cubicBezTo>
                  <a:cubicBezTo>
                    <a:pt x="134662" y="1301896"/>
                    <a:pt x="108706" y="1298056"/>
                    <a:pt x="141668" y="1298056"/>
                  </a:cubicBez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4582" name="Text Box 5"/>
            <p:cNvSpPr txBox="1">
              <a:spLocks noChangeArrowheads="1"/>
            </p:cNvSpPr>
            <p:nvPr/>
          </p:nvSpPr>
          <p:spPr bwMode="auto">
            <a:xfrm>
              <a:off x="-1332656" y="1844824"/>
              <a:ext cx="2209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Distal margin shorter &amp; rounded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23269" y="2205103"/>
              <a:ext cx="792239" cy="714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24580" idx="1"/>
            </p:cNvCxnSpPr>
            <p:nvPr/>
          </p:nvCxnSpPr>
          <p:spPr>
            <a:xfrm rot="10800000">
              <a:off x="2915909" y="2276522"/>
              <a:ext cx="647979" cy="353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 l="3233" t="46642" r="81896" b="18884"/>
          <a:stretch>
            <a:fillRect/>
          </a:stretch>
        </p:blipFill>
        <p:spPr>
          <a:xfrm>
            <a:off x="2895600" y="1600200"/>
            <a:ext cx="1752600" cy="3044952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304800"/>
            <a:ext cx="8229600" cy="1447800"/>
          </a:xfrm>
          <a:prstGeom prst="rect">
            <a:avLst/>
          </a:prstGeom>
        </p:spPr>
        <p:txBody>
          <a:bodyPr/>
          <a:lstStyle/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The distoincisal angle is more rounded than the mesioincisal angle</a:t>
            </a:r>
            <a:r>
              <a:rPr lang="en-US" kern="0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.</a:t>
            </a: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u="sng" kern="0" dirty="0" smtClean="0">
                <a:solidFill>
                  <a:schemeClr val="tx2"/>
                </a:solidFill>
                <a:latin typeface="Comic Sans MS" pitchFamily="66" charset="0"/>
              </a:rPr>
              <a:t>Distal margin is more rounded than CI</a:t>
            </a:r>
            <a:endParaRPr lang="en-US" sz="2800" u="sng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kern="0" dirty="0"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n-US" kern="0" dirty="0">
              <a:latin typeface="Bookman Old Style" pitchFamily="18" charset="0"/>
              <a:cs typeface="+mn-cs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3633790"/>
            <a:ext cx="6769100" cy="862010"/>
            <a:chOff x="2483768" y="4869624"/>
            <a:chExt cx="6768752" cy="861944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931567" y="4869624"/>
              <a:ext cx="1796958" cy="861944"/>
              <a:chOff x="4931567" y="4869624"/>
              <a:chExt cx="1796958" cy="86194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369768" y="5299801"/>
                <a:ext cx="358757" cy="43176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931567" y="4869624"/>
                <a:ext cx="576233" cy="57621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</p:grpSp>
        <p:sp>
          <p:nvSpPr>
            <p:cNvPr id="25606" name="Text Box 5"/>
            <p:cNvSpPr txBox="1">
              <a:spLocks noChangeArrowheads="1"/>
            </p:cNvSpPr>
            <p:nvPr/>
          </p:nvSpPr>
          <p:spPr bwMode="auto">
            <a:xfrm>
              <a:off x="2483768" y="4942909"/>
              <a:ext cx="2209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Distoincisal angle more rounded</a:t>
              </a:r>
            </a:p>
          </p:txBody>
        </p:sp>
        <p:sp>
          <p:nvSpPr>
            <p:cNvPr id="25607" name="Text Box 5"/>
            <p:cNvSpPr txBox="1">
              <a:spLocks noChangeArrowheads="1"/>
            </p:cNvSpPr>
            <p:nvPr/>
          </p:nvSpPr>
          <p:spPr bwMode="auto">
            <a:xfrm>
              <a:off x="7042720" y="4941168"/>
              <a:ext cx="2209800" cy="646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dirty="0" err="1">
                  <a:cs typeface="Tahoma" pitchFamily="34" charset="0"/>
                </a:rPr>
                <a:t>Mesioincisal</a:t>
              </a:r>
              <a:r>
                <a:rPr lang="en-US" dirty="0">
                  <a:cs typeface="Tahoma" pitchFamily="34" charset="0"/>
                </a:rPr>
                <a:t> angle is </a:t>
              </a:r>
              <a:r>
                <a:rPr lang="en-US" dirty="0" smtClean="0">
                  <a:cs typeface="Tahoma" pitchFamily="34" charset="0"/>
                </a:rPr>
                <a:t>SLIGHTLY ROUNDED</a:t>
              </a:r>
              <a:endParaRPr lang="en-US" dirty="0">
                <a:cs typeface="Tahoma" pitchFamily="34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068012" y="5229959"/>
              <a:ext cx="792122" cy="714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25607" idx="1"/>
            </p:cNvCxnSpPr>
            <p:nvPr/>
          </p:nvCxnSpPr>
          <p:spPr>
            <a:xfrm rot="10800000" flipV="1">
              <a:off x="6731700" y="5264309"/>
              <a:ext cx="311020" cy="370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 l="3233" t="17275" r="81896" b="18884"/>
          <a:stretch>
            <a:fillRect/>
          </a:stretch>
        </p:blipFill>
        <p:spPr>
          <a:xfrm>
            <a:off x="7315200" y="914400"/>
            <a:ext cx="1752600" cy="56388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676400" y="5638800"/>
            <a:ext cx="462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Incisal</a:t>
            </a:r>
            <a:r>
              <a:rPr lang="en-US" dirty="0" smtClean="0"/>
              <a:t> ridge is curved towards the distal margin</a:t>
            </a:r>
            <a:endParaRPr lang="en-IN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V="1">
            <a:off x="3390900" y="4914900"/>
            <a:ext cx="1219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5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945313" cy="1103313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Specific learning Objectives </a:t>
            </a:r>
            <a:endParaRPr lang="en-US" sz="3100" b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85813" y="1785938"/>
          <a:ext cx="778674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4">
                  <a:extLst>
                    <a:ext uri="{9D8B030D-6E8A-4147-A177-3AD203B41FA5}"/>
                  </a:extLst>
                </a:gridCol>
                <a:gridCol w="2928958">
                  <a:extLst>
                    <a:ext uri="{9D8B030D-6E8A-4147-A177-3AD203B41FA5}"/>
                  </a:extLst>
                </a:gridCol>
                <a:gridCol w="2143141">
                  <a:extLst>
                    <a:ext uri="{9D8B030D-6E8A-4147-A177-3AD203B41FA5}"/>
                  </a:extLst>
                </a:gridCol>
              </a:tblGrid>
              <a:tr h="6469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Core areas*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Domain</a:t>
                      </a:r>
                      <a:r>
                        <a:rPr lang="en-US" baseline="0" dirty="0"/>
                        <a:t> **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Category #</a:t>
                      </a:r>
                    </a:p>
                  </a:txBody>
                  <a:tcPr marL="68580" marR="68580"/>
                </a:tc>
                <a:extLst>
                  <a:ext uri="{0D108BD9-81ED-4DB2-BD59-A6C34878D82A}"/>
                </a:extLst>
              </a:tr>
              <a:tr h="701514">
                <a:tc>
                  <a:txBody>
                    <a:bodyPr/>
                    <a:lstStyle/>
                    <a:p>
                      <a:pPr marL="342900" indent="-342900">
                        <a:buSzPct val="65000"/>
                        <a:defRPr/>
                      </a:pPr>
                      <a:r>
                        <a:rPr lang="en-US" sz="1400" kern="0" dirty="0" smtClean="0">
                          <a:latin typeface="Baskerville Old Face" pitchFamily="18" charset="0"/>
                        </a:rPr>
                        <a:t>Introduction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COGNITIVE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MUST KNOW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/>
                </a:extLst>
              </a:tr>
              <a:tr h="2723526">
                <a:tc>
                  <a:txBody>
                    <a:bodyPr/>
                    <a:lstStyle/>
                    <a:p>
                      <a:pPr marL="342900" indent="-342900">
                        <a:buSzPct val="65000"/>
                        <a:defRPr/>
                      </a:pPr>
                      <a:r>
                        <a:rPr lang="en-US" sz="1600" kern="0" dirty="0" smtClean="0">
                          <a:latin typeface="Baskerville Old Face" pitchFamily="18" charset="0"/>
                        </a:rPr>
                        <a:t>Tooth numbering/notation</a:t>
                      </a:r>
                    </a:p>
                    <a:p>
                      <a:pPr marL="342900" indent="-342900">
                        <a:buSzPct val="65000"/>
                        <a:defRPr/>
                      </a:pPr>
                      <a:r>
                        <a:rPr lang="en-US" sz="1600" kern="0" dirty="0" smtClean="0">
                          <a:latin typeface="Baskerville Old Face" pitchFamily="18" charset="0"/>
                        </a:rPr>
                        <a:t>Functions</a:t>
                      </a:r>
                    </a:p>
                    <a:p>
                      <a:pPr marL="342900" indent="-342900">
                        <a:buSzPct val="65000"/>
                        <a:defRPr/>
                      </a:pPr>
                      <a:r>
                        <a:rPr lang="en-US" sz="1600" kern="0" dirty="0" smtClean="0">
                          <a:latin typeface="Baskerville Old Face" pitchFamily="18" charset="0"/>
                        </a:rPr>
                        <a:t>Chronology</a:t>
                      </a:r>
                    </a:p>
                    <a:p>
                      <a:pPr marL="342900" indent="-342900">
                        <a:buSzPct val="65000"/>
                        <a:defRPr/>
                      </a:pPr>
                      <a:r>
                        <a:rPr lang="en-US" sz="1600" kern="0" dirty="0" smtClean="0">
                          <a:latin typeface="Baskerville Old Face" pitchFamily="18" charset="0"/>
                        </a:rPr>
                        <a:t>Dimensions</a:t>
                      </a:r>
                    </a:p>
                    <a:p>
                      <a:pPr marL="342900" indent="-342900">
                        <a:buSzPct val="65000"/>
                        <a:defRPr/>
                      </a:pPr>
                      <a:r>
                        <a:rPr lang="en-US" sz="1600" kern="0" dirty="0" smtClean="0">
                          <a:latin typeface="Baskerville Old Face" pitchFamily="18" charset="0"/>
                        </a:rPr>
                        <a:t>Aspects ( 5 - labial, palatal, </a:t>
                      </a:r>
                      <a:r>
                        <a:rPr lang="en-US" sz="1600" kern="0" dirty="0" err="1" smtClean="0">
                          <a:latin typeface="Baskerville Old Face" pitchFamily="18" charset="0"/>
                        </a:rPr>
                        <a:t>mesial</a:t>
                      </a:r>
                      <a:r>
                        <a:rPr lang="en-US" sz="1600" kern="0" dirty="0" smtClean="0">
                          <a:latin typeface="Baskerville Old Face" pitchFamily="18" charset="0"/>
                        </a:rPr>
                        <a:t>, distal, </a:t>
                      </a:r>
                      <a:r>
                        <a:rPr lang="en-US" sz="1600" kern="0" dirty="0" err="1" smtClean="0">
                          <a:latin typeface="Baskerville Old Face" pitchFamily="18" charset="0"/>
                        </a:rPr>
                        <a:t>incisal</a:t>
                      </a:r>
                      <a:r>
                        <a:rPr lang="en-US" sz="1600" kern="0" dirty="0" smtClean="0">
                          <a:latin typeface="Baskerville Old Face" pitchFamily="18" charset="0"/>
                        </a:rPr>
                        <a:t> )</a:t>
                      </a:r>
                      <a:endParaRPr lang="en-US" sz="1600" kern="0" dirty="0">
                        <a:latin typeface="Baskerville Old Face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r>
                        <a:rPr lang="en-US" dirty="0" smtClean="0"/>
                        <a:t>COGNITIVE</a:t>
                      </a:r>
                    </a:p>
                    <a:p>
                      <a:pPr algn="ctr"/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MUST KNOW</a:t>
                      </a:r>
                    </a:p>
                    <a:p>
                      <a:pPr algn="ctr"/>
                      <a:r>
                        <a:rPr lang="en-US" dirty="0" smtClean="0"/>
                        <a:t>MUST KNOW</a:t>
                      </a:r>
                    </a:p>
                    <a:p>
                      <a:pPr algn="ctr"/>
                      <a:r>
                        <a:rPr lang="en-US" dirty="0" smtClean="0"/>
                        <a:t> MUST KNOW </a:t>
                      </a:r>
                    </a:p>
                    <a:p>
                      <a:pPr algn="ctr"/>
                      <a:r>
                        <a:rPr lang="en-US" dirty="0" smtClean="0"/>
                        <a:t>MUST</a:t>
                      </a:r>
                      <a:r>
                        <a:rPr lang="en-US" baseline="0" dirty="0" smtClean="0"/>
                        <a:t> KNOW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3FE2C-A22E-4CB0-B1AD-5D3C3E7F244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/>
          <a:srcRect t="8287" b="4420"/>
          <a:stretch>
            <a:fillRect/>
          </a:stretch>
        </p:blipFill>
        <p:spPr bwMode="auto">
          <a:xfrm>
            <a:off x="533400" y="0"/>
            <a:ext cx="2971800" cy="680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33" t="18754" r="81896" b="20301"/>
          <a:stretch>
            <a:fillRect/>
          </a:stretch>
        </p:blipFill>
        <p:spPr>
          <a:xfrm>
            <a:off x="6096000" y="0"/>
            <a:ext cx="2209800" cy="678724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429000" y="5373469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kern="0" dirty="0" smtClean="0">
                <a:solidFill>
                  <a:schemeClr val="tx2"/>
                </a:solidFill>
                <a:latin typeface="Comic Sans MS" pitchFamily="66" charset="0"/>
              </a:rPr>
              <a:t>	Distal margin is more rounded than CI</a:t>
            </a:r>
            <a:endParaRPr lang="en-US" kern="0" dirty="0">
              <a:solidFill>
                <a:schemeClr val="tx2"/>
              </a:solidFill>
              <a:latin typeface="Comic Sans MS" pitchFamily="66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38800" y="57150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00400" y="44958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kern="0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kern="0" dirty="0" err="1" smtClean="0">
                <a:solidFill>
                  <a:schemeClr val="tx2"/>
                </a:solidFill>
                <a:latin typeface="Comic Sans MS" pitchFamily="66" charset="0"/>
              </a:rPr>
              <a:t>Mesial</a:t>
            </a:r>
            <a:r>
              <a:rPr lang="en-US" kern="0" dirty="0" smtClean="0">
                <a:solidFill>
                  <a:schemeClr val="tx2"/>
                </a:solidFill>
                <a:latin typeface="Comic Sans MS" pitchFamily="66" charset="0"/>
              </a:rPr>
              <a:t> margin is slightly rounded than CI</a:t>
            </a:r>
            <a:endParaRPr lang="en-US" kern="0" dirty="0">
              <a:solidFill>
                <a:schemeClr val="tx2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91200" y="4953000"/>
            <a:ext cx="23622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/>
          <a:lstStyle/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000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The labial surface is marked by two developmental groove and </a:t>
            </a:r>
            <a:r>
              <a:rPr lang="en-US" sz="2000" b="1" u="sng" kern="0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has more </a:t>
            </a:r>
            <a:r>
              <a:rPr lang="en-US" sz="2000" b="1" u="sng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convexity in cervical </a:t>
            </a:r>
            <a:r>
              <a:rPr lang="en-US" sz="2000" b="1" u="sng" kern="0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third </a:t>
            </a:r>
            <a:r>
              <a:rPr lang="en-US" sz="2000" kern="0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when compared to CI.</a:t>
            </a: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000" kern="0" dirty="0"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n-US" sz="2000" kern="0" dirty="0">
              <a:latin typeface="Bookman Old Style" pitchFamily="18" charset="0"/>
              <a:cs typeface="+mn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1295400"/>
            <a:ext cx="4572000" cy="4800600"/>
            <a:chOff x="1143000" y="533400"/>
            <a:chExt cx="4572000" cy="4800600"/>
          </a:xfrm>
        </p:grpSpPr>
        <p:pic>
          <p:nvPicPr>
            <p:cNvPr id="26635" name="Picture 14" descr="labia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43000" y="533400"/>
              <a:ext cx="2224088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/>
            <p:cNvSpPr/>
            <p:nvPr/>
          </p:nvSpPr>
          <p:spPr bwMode="auto">
            <a:xfrm>
              <a:off x="1447800" y="3124200"/>
              <a:ext cx="1752600" cy="1066800"/>
            </a:xfrm>
            <a:prstGeom prst="ellipse">
              <a:avLst/>
            </a:prstGeom>
            <a:noFill/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IN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26637" name="Text Box 5"/>
            <p:cNvSpPr txBox="1">
              <a:spLocks noChangeArrowheads="1"/>
            </p:cNvSpPr>
            <p:nvPr/>
          </p:nvSpPr>
          <p:spPr bwMode="auto">
            <a:xfrm>
              <a:off x="3505200" y="3200400"/>
              <a:ext cx="2209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dirty="0" smtClean="0">
                  <a:cs typeface="Tahoma" pitchFamily="34" charset="0"/>
                </a:rPr>
                <a:t>More Convexity </a:t>
              </a:r>
              <a:r>
                <a:rPr lang="en-US" dirty="0">
                  <a:cs typeface="Tahoma" pitchFamily="34" charset="0"/>
                </a:rPr>
                <a:t>in cervical third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V="1">
              <a:off x="2895601" y="3505200"/>
              <a:ext cx="533400" cy="365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562600" y="2263775"/>
            <a:ext cx="3581400" cy="3527425"/>
            <a:chOff x="5562600" y="1143000"/>
            <a:chExt cx="3581400" cy="3527286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5867400" y="1143000"/>
              <a:ext cx="2819400" cy="2814634"/>
              <a:chOff x="5867400" y="1143000"/>
              <a:chExt cx="2819400" cy="2814634"/>
            </a:xfrm>
          </p:grpSpPr>
          <p:pic>
            <p:nvPicPr>
              <p:cNvPr id="26631" name="Picture 2" descr="types of teeth"/>
              <p:cNvPicPr>
                <a:picLocks noChangeAspect="1" noChangeArrowheads="1"/>
              </p:cNvPicPr>
              <p:nvPr/>
            </p:nvPicPr>
            <p:blipFill>
              <a:blip r:embed="rId3">
                <a:lum bright="6000" contrast="6000"/>
              </a:blip>
              <a:srcRect l="2711" t="6215" r="77596" b="9160"/>
              <a:stretch>
                <a:fillRect/>
              </a:stretch>
            </p:blipFill>
            <p:spPr bwMode="auto">
              <a:xfrm>
                <a:off x="5867400" y="1143000"/>
                <a:ext cx="1524000" cy="2814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32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lum bright="-40000"/>
                <a:grayscl/>
              </a:blip>
              <a:srcRect l="9523" t="3841" r="69846" b="35910"/>
              <a:stretch>
                <a:fillRect/>
              </a:stretch>
            </p:blipFill>
            <p:spPr bwMode="auto">
              <a:xfrm>
                <a:off x="7620000" y="1371600"/>
                <a:ext cx="1066800" cy="23915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26633" name="Text Box 5"/>
              <p:cNvSpPr txBox="1">
                <a:spLocks noChangeArrowheads="1"/>
              </p:cNvSpPr>
              <p:nvPr/>
            </p:nvSpPr>
            <p:spPr bwMode="auto">
              <a:xfrm>
                <a:off x="6172200" y="3200400"/>
                <a:ext cx="3048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en-US" sz="1600">
                    <a:cs typeface="Tahoma" pitchFamily="34" charset="0"/>
                  </a:rPr>
                  <a:t>a</a:t>
                </a:r>
              </a:p>
            </p:txBody>
          </p:sp>
          <p:sp>
            <p:nvSpPr>
              <p:cNvPr id="26634" name="Text Box 5"/>
              <p:cNvSpPr txBox="1">
                <a:spLocks noChangeArrowheads="1"/>
              </p:cNvSpPr>
              <p:nvPr/>
            </p:nvSpPr>
            <p:spPr bwMode="auto">
              <a:xfrm>
                <a:off x="6629400" y="3276600"/>
                <a:ext cx="3048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en-US" sz="1600"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6630" name="Text Box 5"/>
            <p:cNvSpPr txBox="1">
              <a:spLocks noChangeArrowheads="1"/>
            </p:cNvSpPr>
            <p:nvPr/>
          </p:nvSpPr>
          <p:spPr bwMode="auto">
            <a:xfrm>
              <a:off x="5562600" y="3962400"/>
              <a:ext cx="3581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sz="1600">
                  <a:cs typeface="Tahoma" pitchFamily="34" charset="0"/>
                </a:rPr>
                <a:t>a &amp; b: Developmental depressions</a:t>
              </a:r>
            </a:p>
            <a:p>
              <a:pPr rtl="0">
                <a:spcBef>
                  <a:spcPct val="50000"/>
                </a:spcBef>
              </a:pPr>
              <a:r>
                <a:rPr lang="en-US" sz="1600">
                  <a:cs typeface="Tahoma" pitchFamily="34" charset="0"/>
                </a:rPr>
                <a:t>1,2 &amp; 3: Lobes (4</a:t>
              </a:r>
              <a:r>
                <a:rPr lang="en-US" sz="1600" baseline="30000">
                  <a:cs typeface="Tahoma" pitchFamily="34" charset="0"/>
                </a:rPr>
                <a:t>th</a:t>
              </a:r>
              <a:r>
                <a:rPr lang="en-US" sz="1600">
                  <a:cs typeface="Tahoma" pitchFamily="34" charset="0"/>
                </a:rPr>
                <a:t> lobe not visible)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E:\Users\Dr.Shudhanshu Dixit\1st molar\20120513_0529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40000"/>
          </a:blip>
          <a:srcRect l="14960" t="25254" r="45265" b="20870"/>
          <a:stretch>
            <a:fillRect/>
          </a:stretch>
        </p:blipFill>
        <p:spPr bwMode="auto">
          <a:xfrm>
            <a:off x="0" y="-1"/>
            <a:ext cx="9144000" cy="6966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3124200" y="304800"/>
            <a:ext cx="6477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 sz="3200" b="1" u="sng" dirty="0">
                <a:cs typeface="Tahoma" pitchFamily="34" charset="0"/>
              </a:rPr>
              <a:t>Lingual aspect </a:t>
            </a:r>
            <a:r>
              <a:rPr lang="en-US" sz="3200" b="1" u="sng" dirty="0" smtClean="0">
                <a:cs typeface="Tahoma" pitchFamily="34" charset="0"/>
              </a:rPr>
              <a:t>(or) </a:t>
            </a:r>
            <a:r>
              <a:rPr lang="en-US" sz="3200" b="1" u="sng" dirty="0">
                <a:cs typeface="Tahoma" pitchFamily="34" charset="0"/>
              </a:rPr>
              <a:t>Palatal aspect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200400" y="1295400"/>
            <a:ext cx="5791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/>
              <a:t>General shape </a:t>
            </a:r>
            <a:r>
              <a:rPr lang="en-US" sz="2400" dirty="0"/>
              <a:t>: Trapezoidal</a:t>
            </a:r>
          </a:p>
          <a:p>
            <a:endParaRPr lang="en-US" sz="2400" dirty="0"/>
          </a:p>
          <a:p>
            <a:r>
              <a:rPr lang="en-US" sz="2400" b="1" dirty="0"/>
              <a:t>Topography</a:t>
            </a:r>
            <a:r>
              <a:rPr lang="en-US" sz="2400" dirty="0"/>
              <a:t> : Scoop like form of the crown</a:t>
            </a:r>
          </a:p>
          <a:p>
            <a:endParaRPr lang="en-US" sz="2400" dirty="0"/>
          </a:p>
          <a:p>
            <a:r>
              <a:rPr lang="en-US" sz="2400" dirty="0"/>
              <a:t>Presence of lingual convergence</a:t>
            </a:r>
          </a:p>
          <a:p>
            <a:endParaRPr lang="en-US" sz="2400" dirty="0" smtClean="0"/>
          </a:p>
          <a:p>
            <a:r>
              <a:rPr lang="en-US" sz="2400" dirty="0" smtClean="0"/>
              <a:t>Crown </a:t>
            </a:r>
            <a:r>
              <a:rPr lang="en-US" sz="2400" dirty="0"/>
              <a:t>tapers </a:t>
            </a:r>
            <a:r>
              <a:rPr lang="en-US" sz="2400" dirty="0" err="1"/>
              <a:t>lingually</a:t>
            </a:r>
            <a:r>
              <a:rPr lang="en-US" sz="2400" dirty="0"/>
              <a:t> (labial surface is broader than lingual)</a:t>
            </a:r>
          </a:p>
          <a:p>
            <a:endParaRPr lang="en-US" sz="2400" dirty="0"/>
          </a:p>
          <a:p>
            <a:r>
              <a:rPr lang="en-US" sz="2400" dirty="0"/>
              <a:t>Most prominent feature : </a:t>
            </a:r>
            <a:r>
              <a:rPr lang="en-US" sz="2400" b="1" u="sng" dirty="0" err="1"/>
              <a:t>Cingulum</a:t>
            </a:r>
            <a:endParaRPr lang="en-US" sz="2400" b="1" u="sng" dirty="0"/>
          </a:p>
          <a:p>
            <a:endParaRPr lang="en-US" sz="2400" b="1" u="sng" dirty="0"/>
          </a:p>
          <a:p>
            <a:r>
              <a:rPr lang="en-US" sz="2400" dirty="0"/>
              <a:t>The root appears conical &amp; ends in blunt apex</a:t>
            </a:r>
          </a:p>
          <a:p>
            <a:endParaRPr lang="en-IN" sz="2400" b="1" u="sng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/>
          <a:srcRect l="62567" t="26466" r="24117" b="31570"/>
          <a:stretch>
            <a:fillRect/>
          </a:stretch>
        </p:blipFill>
        <p:spPr bwMode="auto">
          <a:xfrm>
            <a:off x="0" y="0"/>
            <a:ext cx="2901485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cxnSp>
        <p:nvCxnSpPr>
          <p:cNvPr id="5" name="Straight Arrow Connector 4"/>
          <p:cNvCxnSpPr/>
          <p:nvPr/>
        </p:nvCxnSpPr>
        <p:spPr bwMode="auto">
          <a:xfrm rot="5400000">
            <a:off x="4724400" y="33528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2286000"/>
          </a:xfrm>
        </p:spPr>
        <p:txBody>
          <a:bodyPr/>
          <a:lstStyle/>
          <a:p>
            <a:pPr algn="l" rtl="0" eaLnBrk="1" hangingPunct="1"/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There is a broad depression (concavity) in the central portion called the </a:t>
            </a:r>
            <a:r>
              <a:rPr lang="en-US" sz="2400" b="1" dirty="0" smtClean="0">
                <a:solidFill>
                  <a:schemeClr val="tx2"/>
                </a:solidFill>
                <a:latin typeface="Comic Sans MS" pitchFamily="66" charset="0"/>
              </a:rPr>
              <a:t>lingual </a:t>
            </a:r>
            <a:r>
              <a:rPr lang="en-US" sz="2400" b="1" dirty="0" err="1" smtClean="0">
                <a:solidFill>
                  <a:schemeClr val="tx2"/>
                </a:solidFill>
                <a:latin typeface="Comic Sans MS" pitchFamily="66" charset="0"/>
              </a:rPr>
              <a:t>fossa</a:t>
            </a:r>
            <a:r>
              <a:rPr lang="en-US" sz="2400" b="1" dirty="0" smtClean="0">
                <a:solidFill>
                  <a:schemeClr val="tx2"/>
                </a:solidFill>
                <a:latin typeface="Comic Sans MS" pitchFamily="66" charset="0"/>
              </a:rPr>
              <a:t> - (more deeper when compared to CI)</a:t>
            </a:r>
            <a:endParaRPr lang="en-US" sz="24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endParaRPr lang="en-US" sz="24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A well developed convexity -  </a:t>
            </a:r>
            <a:r>
              <a:rPr lang="en-US" sz="2400" b="1" dirty="0" err="1" smtClean="0">
                <a:solidFill>
                  <a:schemeClr val="tx2"/>
                </a:solidFill>
                <a:latin typeface="Comic Sans MS" pitchFamily="66" charset="0"/>
              </a:rPr>
              <a:t>cingulum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.</a:t>
            </a:r>
          </a:p>
          <a:p>
            <a:pPr algn="l" rtl="0" eaLnBrk="1" hangingPunct="1"/>
            <a:endParaRPr lang="en-US" sz="2400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57200" y="2514600"/>
            <a:ext cx="8305800" cy="3352800"/>
            <a:chOff x="457200" y="2514600"/>
            <a:chExt cx="8305800" cy="3352800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752600" y="2514600"/>
              <a:ext cx="2895600" cy="3352800"/>
              <a:chOff x="304800" y="2514600"/>
              <a:chExt cx="2895600" cy="3352800"/>
            </a:xfrm>
          </p:grpSpPr>
          <p:pic>
            <p:nvPicPr>
              <p:cNvPr id="6" name="Picture 5" descr="ling 1"/>
              <p:cNvPicPr>
                <a:picLocks noChangeAspect="1" noChangeArrowheads="1"/>
              </p:cNvPicPr>
              <p:nvPr/>
            </p:nvPicPr>
            <p:blipFill>
              <a:blip r:embed="rId2"/>
              <a:srcRect l="16837" t="43527" r="14380" b="9872"/>
              <a:stretch>
                <a:fillRect/>
              </a:stretch>
            </p:blipFill>
            <p:spPr bwMode="auto">
              <a:xfrm>
                <a:off x="304800" y="2514600"/>
                <a:ext cx="2895600" cy="33528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7" name="AutoShape 9"/>
              <p:cNvSpPr>
                <a:spLocks noChangeArrowheads="1"/>
              </p:cNvSpPr>
              <p:nvPr/>
            </p:nvSpPr>
            <p:spPr bwMode="auto">
              <a:xfrm rot="10800000">
                <a:off x="995363" y="3913188"/>
                <a:ext cx="1517650" cy="136207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2 w 21600"/>
                  <a:gd name="T13" fmla="*/ 4496 h 21600"/>
                  <a:gd name="T14" fmla="*/ 17098 w 21600"/>
                  <a:gd name="T15" fmla="*/ 171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9525" cap="sq" algn="ctr">
                <a:solidFill>
                  <a:schemeClr val="bg2">
                    <a:lumMod val="75000"/>
                  </a:schemeClr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IN">
                  <a:cs typeface="Arial" pitchFamily="34" charset="0"/>
                </a:endParaRPr>
              </a:p>
            </p:txBody>
          </p:sp>
        </p:grpSp>
        <p:pic>
          <p:nvPicPr>
            <p:cNvPr id="29702" name="Picture 4" descr="ling 1"/>
            <p:cNvPicPr>
              <a:picLocks noChangeAspect="1" noChangeArrowheads="1"/>
            </p:cNvPicPr>
            <p:nvPr/>
          </p:nvPicPr>
          <p:blipFill>
            <a:blip r:embed="rId2"/>
            <a:srcRect l="11057" t="44301" r="7805" b="7945"/>
            <a:stretch>
              <a:fillRect/>
            </a:stretch>
          </p:blipFill>
          <p:spPr bwMode="auto">
            <a:xfrm>
              <a:off x="4648200" y="2514600"/>
              <a:ext cx="2959985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/>
            <p:cNvSpPr/>
            <p:nvPr/>
          </p:nvSpPr>
          <p:spPr bwMode="auto">
            <a:xfrm>
              <a:off x="5562600" y="2743200"/>
              <a:ext cx="1066800" cy="1219200"/>
            </a:xfrm>
            <a:prstGeom prst="ellipse">
              <a:avLst/>
            </a:prstGeom>
            <a:no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29704" name="Text Box 10"/>
            <p:cNvSpPr txBox="1">
              <a:spLocks noChangeArrowheads="1"/>
            </p:cNvSpPr>
            <p:nvPr/>
          </p:nvSpPr>
          <p:spPr bwMode="auto">
            <a:xfrm>
              <a:off x="457200" y="4719935"/>
              <a:ext cx="2057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Lingual fossa</a:t>
              </a:r>
            </a:p>
          </p:txBody>
        </p:sp>
        <p:sp>
          <p:nvSpPr>
            <p:cNvPr id="29705" name="Text Box 10"/>
            <p:cNvSpPr txBox="1">
              <a:spLocks noChangeArrowheads="1"/>
            </p:cNvSpPr>
            <p:nvPr/>
          </p:nvSpPr>
          <p:spPr bwMode="auto">
            <a:xfrm>
              <a:off x="7086600" y="2895600"/>
              <a:ext cx="1524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Cingulum</a:t>
              </a:r>
            </a:p>
          </p:txBody>
        </p:sp>
        <p:cxnSp>
          <p:nvCxnSpPr>
            <p:cNvPr id="29706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6362700" y="4229100"/>
              <a:ext cx="914400" cy="2286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707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67300" y="4381500"/>
              <a:ext cx="685800" cy="1524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7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5829300" y="4991100"/>
              <a:ext cx="5334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7239000" y="3962400"/>
              <a:ext cx="1524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Marginal ridges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10800000" flipV="1">
              <a:off x="5410200" y="4572000"/>
              <a:ext cx="1828800" cy="76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10800000">
              <a:off x="6781800" y="4191000"/>
              <a:ext cx="457200" cy="3397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10800000">
              <a:off x="6096000" y="5029200"/>
              <a:ext cx="1143000" cy="457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1981200" y="4648200"/>
              <a:ext cx="1219200" cy="152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0800000" flipV="1">
              <a:off x="6019800" y="3200400"/>
              <a:ext cx="1143000" cy="762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7162800" y="52530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>
                <a:cs typeface="Tahoma" pitchFamily="34" charset="0"/>
              </a:rPr>
              <a:t>Lingual ridge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57200" y="304800"/>
            <a:ext cx="82296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The cervical line on labial and lingual surface  is convex apically.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371600" y="2895600"/>
            <a:ext cx="7162800" cy="3048000"/>
            <a:chOff x="1371600" y="2895600"/>
            <a:chExt cx="7162800" cy="3048000"/>
          </a:xfrm>
        </p:grpSpPr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1371600" y="2895600"/>
              <a:ext cx="6781800" cy="2667000"/>
              <a:chOff x="1143000" y="3200400"/>
              <a:chExt cx="6781800" cy="2667000"/>
            </a:xfrm>
          </p:grpSpPr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5864225" y="3200400"/>
                <a:ext cx="2060575" cy="2667000"/>
                <a:chOff x="3200400" y="3200400"/>
                <a:chExt cx="2060575" cy="2667000"/>
              </a:xfrm>
            </p:grpSpPr>
            <p:pic>
              <p:nvPicPr>
                <p:cNvPr id="31757" name="Picture 12" descr="lingual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t="46970"/>
                <a:stretch>
                  <a:fillRect/>
                </a:stretch>
              </p:blipFill>
              <p:spPr bwMode="auto">
                <a:xfrm>
                  <a:off x="3200400" y="3200400"/>
                  <a:ext cx="2060575" cy="2667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Freeform 19"/>
                <p:cNvSpPr/>
                <p:nvPr/>
              </p:nvSpPr>
              <p:spPr bwMode="auto">
                <a:xfrm>
                  <a:off x="3668713" y="3630613"/>
                  <a:ext cx="1330325" cy="561975"/>
                </a:xfrm>
                <a:custGeom>
                  <a:avLst/>
                  <a:gdLst>
                    <a:gd name="connsiteX0" fmla="*/ 0 w 1330037"/>
                    <a:gd name="connsiteY0" fmla="*/ 562099 h 562099"/>
                    <a:gd name="connsiteX1" fmla="*/ 320634 w 1330037"/>
                    <a:gd name="connsiteY1" fmla="*/ 87086 h 562099"/>
                    <a:gd name="connsiteX2" fmla="*/ 771896 w 1330037"/>
                    <a:gd name="connsiteY2" fmla="*/ 39584 h 562099"/>
                    <a:gd name="connsiteX3" fmla="*/ 1151907 w 1330037"/>
                    <a:gd name="connsiteY3" fmla="*/ 241465 h 562099"/>
                    <a:gd name="connsiteX4" fmla="*/ 1306286 w 1330037"/>
                    <a:gd name="connsiteY4" fmla="*/ 490847 h 562099"/>
                    <a:gd name="connsiteX5" fmla="*/ 1294411 w 1330037"/>
                    <a:gd name="connsiteY5" fmla="*/ 490847 h 56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0037" h="562099">
                      <a:moveTo>
                        <a:pt x="0" y="562099"/>
                      </a:moveTo>
                      <a:cubicBezTo>
                        <a:pt x="95992" y="368135"/>
                        <a:pt x="191985" y="174172"/>
                        <a:pt x="320634" y="87086"/>
                      </a:cubicBezTo>
                      <a:cubicBezTo>
                        <a:pt x="449283" y="0"/>
                        <a:pt x="633351" y="13854"/>
                        <a:pt x="771896" y="39584"/>
                      </a:cubicBezTo>
                      <a:cubicBezTo>
                        <a:pt x="910441" y="65314"/>
                        <a:pt x="1062842" y="166255"/>
                        <a:pt x="1151907" y="241465"/>
                      </a:cubicBezTo>
                      <a:cubicBezTo>
                        <a:pt x="1240972" y="316675"/>
                        <a:pt x="1282535" y="449283"/>
                        <a:pt x="1306286" y="490847"/>
                      </a:cubicBezTo>
                      <a:cubicBezTo>
                        <a:pt x="1330037" y="532411"/>
                        <a:pt x="1312224" y="511629"/>
                        <a:pt x="1294411" y="490847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lgDash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IN">
                    <a:ln w="28575">
                      <a:solidFill>
                        <a:schemeClr val="tx2">
                          <a:lumMod val="75000"/>
                        </a:schemeClr>
                      </a:solidFill>
                    </a:ln>
                  </a:endParaRPr>
                </a:p>
              </p:txBody>
            </p:sp>
          </p:grpSp>
          <p:pic>
            <p:nvPicPr>
              <p:cNvPr id="31752" name="Picture 14" descr="labial"/>
              <p:cNvPicPr>
                <a:picLocks noChangeAspect="1" noChangeArrowheads="1"/>
              </p:cNvPicPr>
              <p:nvPr/>
            </p:nvPicPr>
            <p:blipFill>
              <a:blip r:embed="rId3"/>
              <a:srcRect t="44444"/>
              <a:stretch>
                <a:fillRect/>
              </a:stretch>
            </p:blipFill>
            <p:spPr bwMode="auto">
              <a:xfrm>
                <a:off x="1143000" y="3200400"/>
                <a:ext cx="2224088" cy="2667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753" name="Text Box 5"/>
              <p:cNvSpPr txBox="1">
                <a:spLocks noChangeArrowheads="1"/>
              </p:cNvSpPr>
              <p:nvPr/>
            </p:nvSpPr>
            <p:spPr bwMode="auto">
              <a:xfrm>
                <a:off x="3429000" y="4038600"/>
                <a:ext cx="2438400" cy="861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rtl="0">
                  <a:spcBef>
                    <a:spcPct val="50000"/>
                  </a:spcBef>
                </a:pPr>
                <a:r>
                  <a:rPr lang="en-US" sz="2000">
                    <a:cs typeface="Tahoma" pitchFamily="34" charset="0"/>
                  </a:rPr>
                  <a:t>Cervical line convex</a:t>
                </a:r>
              </a:p>
              <a:p>
                <a:pPr rtl="0">
                  <a:spcBef>
                    <a:spcPct val="50000"/>
                  </a:spcBef>
                </a:pPr>
                <a:endParaRPr lang="en-US" sz="2000">
                  <a:cs typeface="Tahoma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10800000">
                <a:off x="2743200" y="3733800"/>
                <a:ext cx="15240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Freeform 27"/>
              <p:cNvSpPr/>
              <p:nvPr/>
            </p:nvSpPr>
            <p:spPr bwMode="auto">
              <a:xfrm>
                <a:off x="1676400" y="3581400"/>
                <a:ext cx="1330325" cy="561975"/>
              </a:xfrm>
              <a:custGeom>
                <a:avLst/>
                <a:gdLst>
                  <a:gd name="connsiteX0" fmla="*/ 0 w 1330037"/>
                  <a:gd name="connsiteY0" fmla="*/ 562099 h 562099"/>
                  <a:gd name="connsiteX1" fmla="*/ 320634 w 1330037"/>
                  <a:gd name="connsiteY1" fmla="*/ 87086 h 562099"/>
                  <a:gd name="connsiteX2" fmla="*/ 771896 w 1330037"/>
                  <a:gd name="connsiteY2" fmla="*/ 39584 h 562099"/>
                  <a:gd name="connsiteX3" fmla="*/ 1151907 w 1330037"/>
                  <a:gd name="connsiteY3" fmla="*/ 241465 h 562099"/>
                  <a:gd name="connsiteX4" fmla="*/ 1306286 w 1330037"/>
                  <a:gd name="connsiteY4" fmla="*/ 490847 h 562099"/>
                  <a:gd name="connsiteX5" fmla="*/ 1294411 w 1330037"/>
                  <a:gd name="connsiteY5" fmla="*/ 490847 h 56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037" h="562099">
                    <a:moveTo>
                      <a:pt x="0" y="562099"/>
                    </a:moveTo>
                    <a:cubicBezTo>
                      <a:pt x="95992" y="368135"/>
                      <a:pt x="191985" y="174172"/>
                      <a:pt x="320634" y="87086"/>
                    </a:cubicBezTo>
                    <a:cubicBezTo>
                      <a:pt x="449283" y="0"/>
                      <a:pt x="633351" y="13854"/>
                      <a:pt x="771896" y="39584"/>
                    </a:cubicBezTo>
                    <a:cubicBezTo>
                      <a:pt x="910441" y="65314"/>
                      <a:pt x="1062842" y="166255"/>
                      <a:pt x="1151907" y="241465"/>
                    </a:cubicBezTo>
                    <a:cubicBezTo>
                      <a:pt x="1240972" y="316675"/>
                      <a:pt x="1282535" y="449283"/>
                      <a:pt x="1306286" y="490847"/>
                    </a:cubicBezTo>
                    <a:cubicBezTo>
                      <a:pt x="1330037" y="532411"/>
                      <a:pt x="1312224" y="511629"/>
                      <a:pt x="1294411" y="490847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IN">
                  <a:ln w="28575">
                    <a:solidFill>
                      <a:schemeClr val="tx2">
                        <a:lumMod val="75000"/>
                      </a:schemeClr>
                    </a:solidFill>
                  </a:ln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V="1">
                <a:off x="5105400" y="3733800"/>
                <a:ext cx="15240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1749" name="Text Box 10"/>
            <p:cNvSpPr txBox="1">
              <a:spLocks noChangeArrowheads="1"/>
            </p:cNvSpPr>
            <p:nvPr/>
          </p:nvSpPr>
          <p:spPr bwMode="auto">
            <a:xfrm>
              <a:off x="6096000" y="5486400"/>
              <a:ext cx="2438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Lingual aspect</a:t>
              </a:r>
            </a:p>
          </p:txBody>
        </p:sp>
        <p:sp>
          <p:nvSpPr>
            <p:cNvPr id="31750" name="Text Box 10"/>
            <p:cNvSpPr txBox="1">
              <a:spLocks noChangeArrowheads="1"/>
            </p:cNvSpPr>
            <p:nvPr/>
          </p:nvSpPr>
          <p:spPr bwMode="auto">
            <a:xfrm>
              <a:off x="1447800" y="5486400"/>
              <a:ext cx="2438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Labial aspect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-76200" y="533400"/>
            <a:ext cx="3733800" cy="4530725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None/>
            </a:pP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	The lingual </a:t>
            </a:r>
            <a:r>
              <a:rPr lang="en-US" sz="2400" dirty="0" err="1" smtClean="0">
                <a:solidFill>
                  <a:schemeClr val="tx2"/>
                </a:solidFill>
                <a:latin typeface="Comic Sans MS" pitchFamily="66" charset="0"/>
              </a:rPr>
              <a:t>fossa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 is bordered by </a:t>
            </a:r>
            <a:r>
              <a:rPr lang="en-US" sz="2400" dirty="0" err="1" smtClean="0">
                <a:solidFill>
                  <a:schemeClr val="tx2"/>
                </a:solidFill>
                <a:latin typeface="Comic Sans MS" pitchFamily="66" charset="0"/>
              </a:rPr>
              <a:t>mesial</a:t>
            </a: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 and distal marginal ridges on the sides</a:t>
            </a:r>
          </a:p>
          <a:p>
            <a:pPr algn="l">
              <a:buFont typeface="Wingdings" pitchFamily="2" charset="2"/>
              <a:buNone/>
            </a:pPr>
            <a:endParaRPr lang="en-US" sz="2400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None/>
            </a:pPr>
            <a:r>
              <a:rPr lang="en-US" sz="2400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400" b="1" dirty="0" smtClean="0">
                <a:solidFill>
                  <a:schemeClr val="tx2"/>
                </a:solidFill>
                <a:latin typeface="Comic Sans MS" pitchFamily="66" charset="0"/>
              </a:rPr>
              <a:t>The MMR &amp; DMR are more prominent when compared to CI</a:t>
            </a:r>
          </a:p>
          <a:p>
            <a:pPr algn="l">
              <a:buFont typeface="Wingdings" pitchFamily="2" charset="2"/>
              <a:buNone/>
            </a:pPr>
            <a:endParaRPr lang="en-IN" sz="2400" dirty="0" smtClean="0"/>
          </a:p>
        </p:txBody>
      </p:sp>
      <p:pic>
        <p:nvPicPr>
          <p:cNvPr id="32771" name="Picture 4" descr="ling 1"/>
          <p:cNvPicPr>
            <a:picLocks noChangeAspect="1" noChangeArrowheads="1"/>
          </p:cNvPicPr>
          <p:nvPr/>
        </p:nvPicPr>
        <p:blipFill>
          <a:blip r:embed="rId2"/>
          <a:srcRect l="11057" t="44301" r="7805" b="7945"/>
          <a:stretch>
            <a:fillRect/>
          </a:stretch>
        </p:blipFill>
        <p:spPr bwMode="auto">
          <a:xfrm>
            <a:off x="4648200" y="2514600"/>
            <a:ext cx="29606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772" name="Straight Connector 13"/>
          <p:cNvCxnSpPr>
            <a:cxnSpLocks noChangeShapeType="1"/>
          </p:cNvCxnSpPr>
          <p:nvPr/>
        </p:nvCxnSpPr>
        <p:spPr bwMode="auto">
          <a:xfrm rot="16200000" flipH="1">
            <a:off x="6362700" y="4229100"/>
            <a:ext cx="914400" cy="228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 rot="5400000">
            <a:off x="5067300" y="4381500"/>
            <a:ext cx="685800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7239000" y="3962400"/>
            <a:ext cx="152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>
                <a:cs typeface="Tahoma" pitchFamily="34" charset="0"/>
              </a:rPr>
              <a:t>Marginal ridges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 flipV="1">
            <a:off x="5410200" y="4572000"/>
            <a:ext cx="1828800" cy="76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6781800" y="4191000"/>
            <a:ext cx="457200" cy="3397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0"/>
            <a:ext cx="6477000" cy="6858000"/>
            <a:chOff x="3962450" y="1600200"/>
            <a:chExt cx="6477068" cy="6857998"/>
          </a:xfrm>
        </p:grpSpPr>
        <p:pic>
          <p:nvPicPr>
            <p:cNvPr id="33797" name="Picture 9"/>
            <p:cNvPicPr>
              <a:picLocks noChangeAspect="1" noChangeArrowheads="1"/>
            </p:cNvPicPr>
            <p:nvPr/>
          </p:nvPicPr>
          <p:blipFill>
            <a:blip r:embed="rId2"/>
            <a:srcRect l="62567" t="26466" r="24117" b="31570"/>
            <a:stretch>
              <a:fillRect/>
            </a:stretch>
          </p:blipFill>
          <p:spPr bwMode="auto">
            <a:xfrm>
              <a:off x="3962450" y="1600200"/>
              <a:ext cx="2901515" cy="68579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3798" name="Text Box 5"/>
            <p:cNvSpPr txBox="1">
              <a:spLocks noChangeArrowheads="1"/>
            </p:cNvSpPr>
            <p:nvPr/>
          </p:nvSpPr>
          <p:spPr bwMode="auto">
            <a:xfrm>
              <a:off x="7848721" y="4571999"/>
              <a:ext cx="220991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Prominent cingulum</a:t>
              </a:r>
            </a:p>
          </p:txBody>
        </p:sp>
        <p:sp>
          <p:nvSpPr>
            <p:cNvPr id="33799" name="Text Box 5"/>
            <p:cNvSpPr txBox="1">
              <a:spLocks noChangeArrowheads="1"/>
            </p:cNvSpPr>
            <p:nvPr/>
          </p:nvSpPr>
          <p:spPr bwMode="auto">
            <a:xfrm>
              <a:off x="7848719" y="6553199"/>
              <a:ext cx="25907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dirty="0" smtClean="0">
                  <a:cs typeface="Tahoma" pitchFamily="34" charset="0"/>
                </a:rPr>
                <a:t>Much Prominent </a:t>
              </a:r>
              <a:r>
                <a:rPr lang="en-US" dirty="0">
                  <a:cs typeface="Tahoma" pitchFamily="34" charset="0"/>
                </a:rPr>
                <a:t>marginal ridges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rot="10800000" flipV="1">
              <a:off x="5562667" y="5029199"/>
              <a:ext cx="2133622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6248474" y="6857998"/>
              <a:ext cx="1219213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rot="10800000" flipV="1">
              <a:off x="4953060" y="6857998"/>
              <a:ext cx="2514626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 bwMode="auto">
          <a:xfrm rot="10800000" flipV="1">
            <a:off x="1524000" y="4419600"/>
            <a:ext cx="2286000" cy="1336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3886200" y="3894138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 dirty="0" smtClean="0">
                <a:cs typeface="Tahoma" pitchFamily="34" charset="0"/>
              </a:rPr>
              <a:t>Deeper </a:t>
            </a:r>
            <a:r>
              <a:rPr lang="en-US" dirty="0">
                <a:cs typeface="Tahoma" pitchFamily="34" charset="0"/>
              </a:rPr>
              <a:t>lingual </a:t>
            </a:r>
            <a:r>
              <a:rPr lang="en-US" dirty="0" err="1">
                <a:cs typeface="Tahoma" pitchFamily="34" charset="0"/>
              </a:rPr>
              <a:t>fossa</a:t>
            </a:r>
            <a:endParaRPr lang="en-US" dirty="0"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609600"/>
            <a:ext cx="50445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Marginal ridges &amp; </a:t>
            </a:r>
            <a:r>
              <a:rPr lang="en-US" dirty="0" err="1" smtClean="0"/>
              <a:t>cingulum</a:t>
            </a:r>
            <a:r>
              <a:rPr lang="en-US" dirty="0" smtClean="0"/>
              <a:t> – more prominent</a:t>
            </a:r>
          </a:p>
          <a:p>
            <a:endParaRPr lang="en-US" dirty="0" smtClean="0"/>
          </a:p>
          <a:p>
            <a:r>
              <a:rPr lang="en-US" dirty="0" smtClean="0"/>
              <a:t>Root is narrower</a:t>
            </a:r>
          </a:p>
          <a:p>
            <a:endParaRPr lang="en-US" dirty="0" smtClean="0"/>
          </a:p>
          <a:p>
            <a:r>
              <a:rPr lang="en-US" dirty="0" smtClean="0"/>
              <a:t>MMR – longer &amp; straight than DMR (more rounded)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5" name="Picture 3" descr="E:\Users\Dr.Shudhanshu Dixit\1st molar\20120513_0529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40000"/>
          </a:blip>
          <a:srcRect l="23769" t="7401" r="42138" b="8418"/>
          <a:stretch>
            <a:fillRect/>
          </a:stretch>
        </p:blipFill>
        <p:spPr bwMode="auto">
          <a:xfrm rot="5400000">
            <a:off x="1174749" y="-1174747"/>
            <a:ext cx="6858000" cy="9207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242" t="18282" r="41379" b="7381"/>
          <a:stretch>
            <a:fillRect/>
          </a:stretch>
        </p:blipFill>
        <p:spPr>
          <a:xfrm>
            <a:off x="1295400" y="381000"/>
            <a:ext cx="1828800" cy="6219825"/>
          </a:xfrm>
          <a:noFill/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4419600" y="1981200"/>
            <a:ext cx="408490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Geometric shape </a:t>
            </a:r>
            <a:r>
              <a:rPr lang="en-US" sz="2800" dirty="0"/>
              <a:t>: </a:t>
            </a:r>
          </a:p>
          <a:p>
            <a:r>
              <a:rPr lang="en-US" sz="2800" dirty="0"/>
              <a:t>Triangular or Wedge shape</a:t>
            </a:r>
          </a:p>
          <a:p>
            <a:endParaRPr lang="en-US" sz="2800" dirty="0"/>
          </a:p>
          <a:p>
            <a:r>
              <a:rPr lang="en-US" sz="2800" dirty="0"/>
              <a:t>Base : cervix</a:t>
            </a:r>
          </a:p>
          <a:p>
            <a:r>
              <a:rPr lang="en-US" sz="2800" dirty="0"/>
              <a:t>Apex : </a:t>
            </a:r>
            <a:r>
              <a:rPr lang="en-US" sz="2800" dirty="0" err="1"/>
              <a:t>incisal</a:t>
            </a:r>
            <a:r>
              <a:rPr lang="en-US" sz="2800" dirty="0"/>
              <a:t> ridge</a:t>
            </a:r>
            <a:endParaRPr lang="en-IN" sz="2800" dirty="0"/>
          </a:p>
        </p:txBody>
      </p:sp>
      <p:sp>
        <p:nvSpPr>
          <p:cNvPr id="35844" name="Isosceles Triangle 5"/>
          <p:cNvSpPr>
            <a:spLocks noChangeArrowheads="1"/>
          </p:cNvSpPr>
          <p:nvPr/>
        </p:nvSpPr>
        <p:spPr bwMode="auto">
          <a:xfrm rot="10800000">
            <a:off x="914400" y="3505200"/>
            <a:ext cx="2667000" cy="2209800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C0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35845" name="TextBox 8"/>
          <p:cNvSpPr txBox="1">
            <a:spLocks noChangeArrowheads="1"/>
          </p:cNvSpPr>
          <p:nvPr/>
        </p:nvSpPr>
        <p:spPr bwMode="auto">
          <a:xfrm>
            <a:off x="5181600" y="685800"/>
            <a:ext cx="3271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/>
              <a:t>MESIAL  ASPECT</a:t>
            </a:r>
            <a:endParaRPr lang="en-I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Contents</a:t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endParaRPr lang="en-IN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5800" y="1447800"/>
            <a:ext cx="7620000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SzPct val="65000"/>
              <a:defRPr/>
            </a:pPr>
            <a:r>
              <a:rPr lang="en-US" sz="2400" kern="0" dirty="0">
                <a:latin typeface="Baskerville Old Face" pitchFamily="18" charset="0"/>
              </a:rPr>
              <a:t>Introduction</a:t>
            </a:r>
          </a:p>
          <a:p>
            <a:pPr marL="342900" indent="-342900">
              <a:buSzPct val="65000"/>
              <a:defRPr/>
            </a:pPr>
            <a:r>
              <a:rPr lang="en-US" sz="2400" kern="0" dirty="0">
                <a:latin typeface="Baskerville Old Face" pitchFamily="18" charset="0"/>
              </a:rPr>
              <a:t>   	    	</a:t>
            </a:r>
          </a:p>
          <a:p>
            <a:pPr marL="342900" indent="-342900">
              <a:buSzPct val="65000"/>
              <a:defRPr/>
            </a:pPr>
            <a:r>
              <a:rPr lang="en-US" sz="2400" kern="0" dirty="0">
                <a:latin typeface="Baskerville Old Face" pitchFamily="18" charset="0"/>
              </a:rPr>
              <a:t>Tooth numbering/notation (All 3 systems)</a:t>
            </a:r>
          </a:p>
          <a:p>
            <a:pPr marL="342900" indent="-342900">
              <a:buSzPct val="65000"/>
              <a:defRPr/>
            </a:pPr>
            <a:endParaRPr lang="en-US" sz="24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400" kern="0" dirty="0">
                <a:latin typeface="Baskerville Old Face" pitchFamily="18" charset="0"/>
              </a:rPr>
              <a:t>Functions</a:t>
            </a:r>
          </a:p>
          <a:p>
            <a:pPr marL="342900" indent="-342900">
              <a:buSzPct val="65000"/>
              <a:defRPr/>
            </a:pPr>
            <a:endParaRPr lang="en-US" sz="24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400" kern="0" dirty="0">
                <a:latin typeface="Baskerville Old Face" pitchFamily="18" charset="0"/>
              </a:rPr>
              <a:t>Chronology</a:t>
            </a:r>
          </a:p>
          <a:p>
            <a:pPr marL="342900" indent="-342900">
              <a:buSzPct val="65000"/>
              <a:defRPr/>
            </a:pPr>
            <a:endParaRPr lang="en-US" sz="24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400" kern="0" dirty="0">
                <a:latin typeface="Baskerville Old Face" pitchFamily="18" charset="0"/>
              </a:rPr>
              <a:t>Dimensions</a:t>
            </a:r>
          </a:p>
          <a:p>
            <a:pPr marL="342900" indent="-342900">
              <a:buSzPct val="65000"/>
              <a:defRPr/>
            </a:pPr>
            <a:endParaRPr lang="en-US" sz="24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400" kern="0" dirty="0">
                <a:latin typeface="Baskerville Old Face" pitchFamily="18" charset="0"/>
              </a:rPr>
              <a:t>Aspects ( 5 - labial, palatal, </a:t>
            </a:r>
            <a:r>
              <a:rPr lang="en-US" sz="2400" kern="0" dirty="0" err="1">
                <a:latin typeface="Baskerville Old Face" pitchFamily="18" charset="0"/>
              </a:rPr>
              <a:t>mesial</a:t>
            </a:r>
            <a:r>
              <a:rPr lang="en-US" sz="2400" kern="0" dirty="0">
                <a:latin typeface="Baskerville Old Face" pitchFamily="18" charset="0"/>
              </a:rPr>
              <a:t>, distal, </a:t>
            </a:r>
            <a:r>
              <a:rPr lang="en-US" sz="2400" kern="0" dirty="0" err="1">
                <a:latin typeface="Baskerville Old Face" pitchFamily="18" charset="0"/>
              </a:rPr>
              <a:t>incisal</a:t>
            </a:r>
            <a:r>
              <a:rPr lang="en-US" sz="2400" kern="0" dirty="0">
                <a:latin typeface="Baskerville Old Face" pitchFamily="18" charset="0"/>
              </a:rPr>
              <a:t> 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Mesial</a:t>
            </a:r>
            <a:r>
              <a:rPr lang="en-US" dirty="0" smtClean="0"/>
              <a:t> Aspect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600200"/>
            <a:ext cx="69342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This aspect is similar to that of Central incisor except the root appears longer  (The crown is shorter , the root is relatively longer)</a:t>
            </a:r>
          </a:p>
          <a:p>
            <a:endParaRPr lang="en-US" sz="2800" dirty="0" smtClean="0"/>
          </a:p>
          <a:p>
            <a:r>
              <a:rPr lang="en-US" sz="2800" dirty="0" smtClean="0"/>
              <a:t>The crown </a:t>
            </a:r>
            <a:r>
              <a:rPr lang="en-US" sz="2800" dirty="0" err="1" smtClean="0"/>
              <a:t>labiolingually</a:t>
            </a:r>
            <a:r>
              <a:rPr lang="en-US" sz="2800" dirty="0" smtClean="0"/>
              <a:t> is narrower than the maxillary central incisor</a:t>
            </a:r>
          </a:p>
          <a:p>
            <a:endParaRPr lang="en-US" sz="2800" dirty="0" smtClean="0"/>
          </a:p>
          <a:p>
            <a:r>
              <a:rPr lang="en-US" sz="2800" dirty="0" smtClean="0"/>
              <a:t>The curvature of cervical line is less than the maxillary central incisor</a:t>
            </a:r>
          </a:p>
          <a:p>
            <a:endParaRPr lang="en-US" sz="2800" dirty="0" smtClean="0"/>
          </a:p>
          <a:p>
            <a:r>
              <a:rPr lang="en-US" sz="2800" dirty="0" smtClean="0"/>
              <a:t>Root appears as tapered cone, &amp; a line bisecting the root, bisects the </a:t>
            </a:r>
            <a:r>
              <a:rPr lang="en-US" sz="2800" dirty="0" err="1" smtClean="0"/>
              <a:t>incisal</a:t>
            </a:r>
            <a:r>
              <a:rPr lang="en-US" sz="2800" dirty="0" smtClean="0"/>
              <a:t> ridge of the crown</a:t>
            </a:r>
            <a:endParaRPr lang="en-IN" sz="2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41380" t="19001" r="41379" b="9682"/>
          <a:stretch>
            <a:fillRect/>
          </a:stretch>
        </p:blipFill>
        <p:spPr>
          <a:xfrm>
            <a:off x="7467600" y="0"/>
            <a:ext cx="1676400" cy="5791200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7696200" y="3275012"/>
            <a:ext cx="1295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914899" y="3390900"/>
            <a:ext cx="6858000" cy="7620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9144000" cy="2362200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US" sz="2800" smtClean="0">
                <a:latin typeface="Bookman Old Style" pitchFamily="18" charset="0"/>
              </a:rPr>
              <a:t>	Mesial aspect</a:t>
            </a:r>
          </a:p>
          <a:p>
            <a:pPr algn="l" rtl="0" eaLnBrk="1" hangingPunct="1"/>
            <a:r>
              <a:rPr lang="en-US" sz="2400" smtClean="0">
                <a:solidFill>
                  <a:schemeClr val="tx2"/>
                </a:solidFill>
                <a:latin typeface="Comic Sans MS" pitchFamily="66" charset="0"/>
              </a:rPr>
              <a:t>Labial outline : the labial margin is convex &amp; curves smoothly</a:t>
            </a:r>
          </a:p>
          <a:p>
            <a:pPr algn="l" rtl="0" eaLnBrk="1" hangingPunct="1">
              <a:buFont typeface="Wingdings" pitchFamily="2" charset="2"/>
              <a:buNone/>
            </a:pPr>
            <a:endParaRPr lang="en-US" sz="240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r>
              <a:rPr lang="en-US" sz="2400" smtClean="0">
                <a:solidFill>
                  <a:schemeClr val="tx2"/>
                </a:solidFill>
                <a:latin typeface="Comic Sans MS" pitchFamily="66" charset="0"/>
              </a:rPr>
              <a:t>Lingual outline : is ‘S’ shaped, being convex near cingulum and concave in the middle</a:t>
            </a:r>
          </a:p>
          <a:p>
            <a:pPr algn="l" rtl="0" eaLnBrk="1" hangingPunct="1"/>
            <a:endParaRPr lang="en-US" sz="240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endParaRPr lang="ar-SA" sz="280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endParaRPr lang="en-US" sz="280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914400" y="2743200"/>
            <a:ext cx="7848600" cy="3276600"/>
            <a:chOff x="914400" y="2743200"/>
            <a:chExt cx="7848600" cy="3276600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352800" y="2743200"/>
              <a:ext cx="2362200" cy="3276600"/>
              <a:chOff x="3733800" y="3124200"/>
              <a:chExt cx="1725613" cy="2438400"/>
            </a:xfrm>
          </p:grpSpPr>
          <p:pic>
            <p:nvPicPr>
              <p:cNvPr id="36875" name="Picture 8" descr="mesial"/>
              <p:cNvPicPr>
                <a:picLocks noChangeAspect="1" noChangeArrowheads="1"/>
              </p:cNvPicPr>
              <p:nvPr/>
            </p:nvPicPr>
            <p:blipFill>
              <a:blip r:embed="rId2"/>
              <a:srcRect t="50769"/>
              <a:stretch>
                <a:fillRect/>
              </a:stretch>
            </p:blipFill>
            <p:spPr bwMode="auto">
              <a:xfrm>
                <a:off x="3733800" y="3124200"/>
                <a:ext cx="1725613" cy="243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Freeform 7"/>
              <p:cNvSpPr/>
              <p:nvPr/>
            </p:nvSpPr>
            <p:spPr bwMode="auto">
              <a:xfrm>
                <a:off x="3772070" y="3432545"/>
                <a:ext cx="669139" cy="2017823"/>
              </a:xfrm>
              <a:custGeom>
                <a:avLst/>
                <a:gdLst>
                  <a:gd name="connsiteX0" fmla="*/ 87086 w 668976"/>
                  <a:gd name="connsiteY0" fmla="*/ 0 h 2018805"/>
                  <a:gd name="connsiteX1" fmla="*/ 63335 w 668976"/>
                  <a:gd name="connsiteY1" fmla="*/ 938150 h 2018805"/>
                  <a:gd name="connsiteX2" fmla="*/ 467096 w 668976"/>
                  <a:gd name="connsiteY2" fmla="*/ 1828800 h 2018805"/>
                  <a:gd name="connsiteX3" fmla="*/ 668976 w 668976"/>
                  <a:gd name="connsiteY3" fmla="*/ 2018805 h 2018805"/>
                  <a:gd name="connsiteX4" fmla="*/ 668976 w 668976"/>
                  <a:gd name="connsiteY4" fmla="*/ 2018805 h 201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976" h="2018805">
                    <a:moveTo>
                      <a:pt x="87086" y="0"/>
                    </a:moveTo>
                    <a:cubicBezTo>
                      <a:pt x="43543" y="316675"/>
                      <a:pt x="0" y="633350"/>
                      <a:pt x="63335" y="938150"/>
                    </a:cubicBezTo>
                    <a:cubicBezTo>
                      <a:pt x="126670" y="1242950"/>
                      <a:pt x="366156" y="1648691"/>
                      <a:pt x="467096" y="1828800"/>
                    </a:cubicBezTo>
                    <a:cubicBezTo>
                      <a:pt x="568036" y="2008909"/>
                      <a:pt x="668976" y="2018805"/>
                      <a:pt x="668976" y="2018805"/>
                    </a:cubicBezTo>
                    <a:lnTo>
                      <a:pt x="668976" y="2018805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877251" y="3316768"/>
                <a:ext cx="552011" cy="1865423"/>
              </a:xfrm>
              <a:custGeom>
                <a:avLst/>
                <a:gdLst>
                  <a:gd name="connsiteX0" fmla="*/ 492826 w 552203"/>
                  <a:gd name="connsiteY0" fmla="*/ 0 h 1864426"/>
                  <a:gd name="connsiteX1" fmla="*/ 552203 w 552203"/>
                  <a:gd name="connsiteY1" fmla="*/ 344384 h 1864426"/>
                  <a:gd name="connsiteX2" fmla="*/ 492826 w 552203"/>
                  <a:gd name="connsiteY2" fmla="*/ 581891 h 1864426"/>
                  <a:gd name="connsiteX3" fmla="*/ 302821 w 552203"/>
                  <a:gd name="connsiteY3" fmla="*/ 878774 h 1864426"/>
                  <a:gd name="connsiteX4" fmla="*/ 100940 w 552203"/>
                  <a:gd name="connsiteY4" fmla="*/ 1211283 h 1864426"/>
                  <a:gd name="connsiteX5" fmla="*/ 41564 w 552203"/>
                  <a:gd name="connsiteY5" fmla="*/ 1425039 h 1864426"/>
                  <a:gd name="connsiteX6" fmla="*/ 5938 w 552203"/>
                  <a:gd name="connsiteY6" fmla="*/ 1638794 h 1864426"/>
                  <a:gd name="connsiteX7" fmla="*/ 5938 w 552203"/>
                  <a:gd name="connsiteY7" fmla="*/ 1864426 h 1864426"/>
                  <a:gd name="connsiteX8" fmla="*/ 5938 w 552203"/>
                  <a:gd name="connsiteY8" fmla="*/ 1852550 h 186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2203" h="1864426">
                    <a:moveTo>
                      <a:pt x="492826" y="0"/>
                    </a:moveTo>
                    <a:cubicBezTo>
                      <a:pt x="522514" y="123701"/>
                      <a:pt x="552203" y="247402"/>
                      <a:pt x="552203" y="344384"/>
                    </a:cubicBezTo>
                    <a:cubicBezTo>
                      <a:pt x="552203" y="441366"/>
                      <a:pt x="534390" y="492826"/>
                      <a:pt x="492826" y="581891"/>
                    </a:cubicBezTo>
                    <a:cubicBezTo>
                      <a:pt x="451262" y="670956"/>
                      <a:pt x="368135" y="773875"/>
                      <a:pt x="302821" y="878774"/>
                    </a:cubicBezTo>
                    <a:cubicBezTo>
                      <a:pt x="237507" y="983673"/>
                      <a:pt x="144483" y="1120239"/>
                      <a:pt x="100940" y="1211283"/>
                    </a:cubicBezTo>
                    <a:cubicBezTo>
                      <a:pt x="57397" y="1302327"/>
                      <a:pt x="57398" y="1353787"/>
                      <a:pt x="41564" y="1425039"/>
                    </a:cubicBezTo>
                    <a:cubicBezTo>
                      <a:pt x="25730" y="1496291"/>
                      <a:pt x="11876" y="1565563"/>
                      <a:pt x="5938" y="1638794"/>
                    </a:cubicBezTo>
                    <a:cubicBezTo>
                      <a:pt x="0" y="1712025"/>
                      <a:pt x="5938" y="1864426"/>
                      <a:pt x="5938" y="1864426"/>
                    </a:cubicBezTo>
                    <a:lnTo>
                      <a:pt x="5938" y="1852550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  <p:cxnSp>
          <p:nvCxnSpPr>
            <p:cNvPr id="13" name="Straight Arrow Connector 12"/>
            <p:cNvCxnSpPr>
              <a:endCxn id="36870" idx="3"/>
            </p:cNvCxnSpPr>
            <p:nvPr/>
          </p:nvCxnSpPr>
          <p:spPr>
            <a:xfrm flipV="1">
              <a:off x="2209800" y="4225925"/>
              <a:ext cx="1219200" cy="193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870" name="Text Box 10"/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2514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Labial margin convex</a:t>
              </a:r>
            </a:p>
          </p:txBody>
        </p:sp>
        <p:sp>
          <p:nvSpPr>
            <p:cNvPr id="36871" name="Text Box 10"/>
            <p:cNvSpPr txBox="1">
              <a:spLocks noChangeArrowheads="1"/>
            </p:cNvSpPr>
            <p:nvPr/>
          </p:nvSpPr>
          <p:spPr bwMode="auto">
            <a:xfrm>
              <a:off x="6248400" y="3124200"/>
              <a:ext cx="2514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Convex near cingulum</a:t>
              </a:r>
            </a:p>
          </p:txBody>
        </p:sp>
        <p:sp>
          <p:nvSpPr>
            <p:cNvPr id="36872" name="Text Box 10"/>
            <p:cNvSpPr txBox="1">
              <a:spLocks noChangeArrowheads="1"/>
            </p:cNvSpPr>
            <p:nvPr/>
          </p:nvSpPr>
          <p:spPr bwMode="auto">
            <a:xfrm>
              <a:off x="5943600" y="4343400"/>
              <a:ext cx="2514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Concave in the middle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0800000">
              <a:off x="5105400" y="4648200"/>
              <a:ext cx="6858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5715000" y="3429000"/>
              <a:ext cx="3810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>
                <a:latin typeface="Bookman Old Style" pitchFamily="18" charset="0"/>
              </a:rPr>
              <a:t>Mesial aspect</a:t>
            </a:r>
            <a:endParaRPr lang="en-IN" smtClean="0"/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429000" y="3422809"/>
            <a:ext cx="52578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400" b="1" dirty="0" err="1"/>
              <a:t>Mesial</a:t>
            </a:r>
            <a:r>
              <a:rPr lang="en-US" sz="2400" b="1" dirty="0"/>
              <a:t> contact area – </a:t>
            </a:r>
            <a:r>
              <a:rPr lang="en-US" sz="2400" b="1" dirty="0" smtClean="0"/>
              <a:t>at junction of middle &amp; </a:t>
            </a:r>
            <a:r>
              <a:rPr lang="en-US" sz="2400" b="1" dirty="0" err="1"/>
              <a:t>incisal</a:t>
            </a:r>
            <a:r>
              <a:rPr lang="en-US" sz="2400" b="1" dirty="0"/>
              <a:t> 3</a:t>
            </a:r>
            <a:r>
              <a:rPr lang="en-US" sz="2400" b="1" baseline="30000" dirty="0"/>
              <a:t>rd</a:t>
            </a:r>
            <a:r>
              <a:rPr lang="en-US" sz="2400" b="1" dirty="0"/>
              <a:t> </a:t>
            </a:r>
            <a:endParaRPr lang="en-IN" sz="2400" b="1" dirty="0"/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incisal</a:t>
            </a:r>
            <a:r>
              <a:rPr lang="en-US" dirty="0"/>
              <a:t> edge is rounded</a:t>
            </a:r>
          </a:p>
          <a:p>
            <a:endParaRPr lang="en-US" dirty="0"/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242" t="41051" r="41379" b="17969"/>
          <a:stretch>
            <a:fillRect/>
          </a:stretch>
        </p:blipFill>
        <p:spPr>
          <a:xfrm>
            <a:off x="914400" y="1600200"/>
            <a:ext cx="1828800" cy="3429000"/>
          </a:xfrm>
          <a:noFill/>
        </p:spPr>
      </p:pic>
      <p:cxnSp>
        <p:nvCxnSpPr>
          <p:cNvPr id="6" name="Straight Arrow Connector 5"/>
          <p:cNvCxnSpPr/>
          <p:nvPr/>
        </p:nvCxnSpPr>
        <p:spPr bwMode="auto">
          <a:xfrm>
            <a:off x="1905000" y="4648200"/>
            <a:ext cx="1524000" cy="457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>
            <a:off x="1828800" y="4267200"/>
            <a:ext cx="1371600" cy="762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 bwMode="auto">
          <a:xfrm>
            <a:off x="1676400" y="4191000"/>
            <a:ext cx="228600" cy="2286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304800"/>
            <a:ext cx="8229600" cy="2590800"/>
          </a:xfrm>
          <a:prstGeom prst="rect">
            <a:avLst/>
          </a:prstGeom>
        </p:spPr>
        <p:txBody>
          <a:bodyPr/>
          <a:lstStyle/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Mesial curvature of cervical </a:t>
            </a:r>
            <a:r>
              <a:rPr lang="en-US" sz="2400" kern="0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line</a:t>
            </a:r>
            <a:endParaRPr lang="en-US" sz="24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The average depth of cervical line is </a:t>
            </a:r>
            <a:r>
              <a:rPr lang="en-US" sz="2400" kern="0" dirty="0" smtClean="0">
                <a:solidFill>
                  <a:schemeClr val="tx2"/>
                </a:solidFill>
                <a:latin typeface="Comic Sans MS" pitchFamily="66" charset="0"/>
                <a:cs typeface="+mn-cs"/>
              </a:rPr>
              <a:t>3 mm</a:t>
            </a:r>
            <a:endParaRPr lang="en-US" sz="24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The cervical line on the </a:t>
            </a:r>
            <a:r>
              <a:rPr lang="en-US" sz="2400" kern="0" dirty="0" err="1">
                <a:solidFill>
                  <a:schemeClr val="tx2"/>
                </a:solidFill>
                <a:latin typeface="Comic Sans MS" pitchFamily="66" charset="0"/>
                <a:cs typeface="+mn-cs"/>
              </a:rPr>
              <a:t>mesial</a:t>
            </a:r>
            <a:r>
              <a:rPr lang="en-US" sz="2400" kern="0" dirty="0">
                <a:solidFill>
                  <a:schemeClr val="tx2"/>
                </a:solidFill>
                <a:latin typeface="Comic Sans MS" pitchFamily="66" charset="0"/>
                <a:cs typeface="+mn-cs"/>
              </a:rPr>
              <a:t> curves </a:t>
            </a:r>
            <a:r>
              <a:rPr lang="en-US" sz="2400" kern="0" dirty="0" err="1">
                <a:solidFill>
                  <a:schemeClr val="tx2"/>
                </a:solidFill>
                <a:latin typeface="Comic Sans MS" pitchFamily="66" charset="0"/>
                <a:cs typeface="+mn-cs"/>
              </a:rPr>
              <a:t>incisally</a:t>
            </a:r>
            <a:endParaRPr lang="en-US" sz="36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ar-SA" sz="36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  <a:p>
            <a:pPr marL="342900" indent="-342900" rtl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3600" kern="0" dirty="0">
              <a:solidFill>
                <a:schemeClr val="tx2"/>
              </a:solidFill>
              <a:latin typeface="Comic Sans MS" pitchFamily="66" charset="0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419600" y="3352800"/>
            <a:ext cx="5029200" cy="3276600"/>
            <a:chOff x="3352800" y="2743200"/>
            <a:chExt cx="5029200" cy="327660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352800" y="2743200"/>
              <a:ext cx="2362200" cy="3276600"/>
              <a:chOff x="3352800" y="2743200"/>
              <a:chExt cx="2362200" cy="3276600"/>
            </a:xfrm>
          </p:grpSpPr>
          <p:pic>
            <p:nvPicPr>
              <p:cNvPr id="38920" name="Picture 8" descr="mesial"/>
              <p:cNvPicPr>
                <a:picLocks noChangeAspect="1" noChangeArrowheads="1"/>
              </p:cNvPicPr>
              <p:nvPr/>
            </p:nvPicPr>
            <p:blipFill>
              <a:blip r:embed="rId2"/>
              <a:srcRect t="50769"/>
              <a:stretch>
                <a:fillRect/>
              </a:stretch>
            </p:blipFill>
            <p:spPr bwMode="auto">
              <a:xfrm>
                <a:off x="3352800" y="2743200"/>
                <a:ext cx="2362200" cy="3276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reeform 6"/>
              <p:cNvSpPr/>
              <p:nvPr/>
            </p:nvSpPr>
            <p:spPr bwMode="auto">
              <a:xfrm>
                <a:off x="3800475" y="2873375"/>
                <a:ext cx="1436688" cy="631825"/>
              </a:xfrm>
              <a:custGeom>
                <a:avLst/>
                <a:gdLst>
                  <a:gd name="connsiteX0" fmla="*/ 0 w 1436914"/>
                  <a:gd name="connsiteY0" fmla="*/ 130628 h 631371"/>
                  <a:gd name="connsiteX1" fmla="*/ 166254 w 1436914"/>
                  <a:gd name="connsiteY1" fmla="*/ 308758 h 631371"/>
                  <a:gd name="connsiteX2" fmla="*/ 344384 w 1436914"/>
                  <a:gd name="connsiteY2" fmla="*/ 463137 h 631371"/>
                  <a:gd name="connsiteX3" fmla="*/ 510639 w 1436914"/>
                  <a:gd name="connsiteY3" fmla="*/ 605641 h 631371"/>
                  <a:gd name="connsiteX4" fmla="*/ 724395 w 1436914"/>
                  <a:gd name="connsiteY4" fmla="*/ 617516 h 631371"/>
                  <a:gd name="connsiteX5" fmla="*/ 961901 w 1436914"/>
                  <a:gd name="connsiteY5" fmla="*/ 534389 h 631371"/>
                  <a:gd name="connsiteX6" fmla="*/ 1104405 w 1436914"/>
                  <a:gd name="connsiteY6" fmla="*/ 332509 h 631371"/>
                  <a:gd name="connsiteX7" fmla="*/ 1199408 w 1436914"/>
                  <a:gd name="connsiteY7" fmla="*/ 178129 h 631371"/>
                  <a:gd name="connsiteX8" fmla="*/ 1330036 w 1436914"/>
                  <a:gd name="connsiteY8" fmla="*/ 47501 h 631371"/>
                  <a:gd name="connsiteX9" fmla="*/ 1436914 w 1436914"/>
                  <a:gd name="connsiteY9" fmla="*/ 0 h 63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36914" h="631371">
                    <a:moveTo>
                      <a:pt x="0" y="130628"/>
                    </a:moveTo>
                    <a:cubicBezTo>
                      <a:pt x="54428" y="191984"/>
                      <a:pt x="108857" y="253340"/>
                      <a:pt x="166254" y="308758"/>
                    </a:cubicBezTo>
                    <a:cubicBezTo>
                      <a:pt x="223651" y="364176"/>
                      <a:pt x="344384" y="463137"/>
                      <a:pt x="344384" y="463137"/>
                    </a:cubicBezTo>
                    <a:cubicBezTo>
                      <a:pt x="401782" y="512618"/>
                      <a:pt x="447304" y="579911"/>
                      <a:pt x="510639" y="605641"/>
                    </a:cubicBezTo>
                    <a:cubicBezTo>
                      <a:pt x="573974" y="631371"/>
                      <a:pt x="649185" y="629391"/>
                      <a:pt x="724395" y="617516"/>
                    </a:cubicBezTo>
                    <a:cubicBezTo>
                      <a:pt x="799605" y="605641"/>
                      <a:pt x="898566" y="581890"/>
                      <a:pt x="961901" y="534389"/>
                    </a:cubicBezTo>
                    <a:cubicBezTo>
                      <a:pt x="1025236" y="486888"/>
                      <a:pt x="1064821" y="391885"/>
                      <a:pt x="1104405" y="332509"/>
                    </a:cubicBezTo>
                    <a:cubicBezTo>
                      <a:pt x="1143989" y="273133"/>
                      <a:pt x="1161803" y="225630"/>
                      <a:pt x="1199408" y="178129"/>
                    </a:cubicBezTo>
                    <a:cubicBezTo>
                      <a:pt x="1237013" y="130628"/>
                      <a:pt x="1290452" y="77189"/>
                      <a:pt x="1330036" y="47501"/>
                    </a:cubicBezTo>
                    <a:cubicBezTo>
                      <a:pt x="1369620" y="17813"/>
                      <a:pt x="1403267" y="8906"/>
                      <a:pt x="1436914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  <p:sp>
          <p:nvSpPr>
            <p:cNvPr id="38918" name="Text Box 10"/>
            <p:cNvSpPr txBox="1">
              <a:spLocks noChangeArrowheads="1"/>
            </p:cNvSpPr>
            <p:nvPr/>
          </p:nvSpPr>
          <p:spPr bwMode="auto">
            <a:xfrm>
              <a:off x="5867400" y="2819400"/>
              <a:ext cx="2514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Cervical line</a:t>
              </a:r>
            </a:p>
          </p:txBody>
        </p:sp>
        <p:cxnSp>
          <p:nvCxnSpPr>
            <p:cNvPr id="10" name="Straight Arrow Connector 9"/>
            <p:cNvCxnSpPr>
              <a:stCxn id="38918" idx="1"/>
            </p:cNvCxnSpPr>
            <p:nvPr/>
          </p:nvCxnSpPr>
          <p:spPr>
            <a:xfrm rot="10800000" flipV="1">
              <a:off x="5029200" y="3049588"/>
              <a:ext cx="838200" cy="1508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8916" name="Straight Arrow Connector 10"/>
          <p:cNvCxnSpPr>
            <a:cxnSpLocks noChangeShapeType="1"/>
          </p:cNvCxnSpPr>
          <p:nvPr/>
        </p:nvCxnSpPr>
        <p:spPr bwMode="auto">
          <a:xfrm rot="5400000">
            <a:off x="5145088" y="3924300"/>
            <a:ext cx="836612" cy="1588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E:\Users\Dr.Shudhanshu Dixit\1st molar\20120513_0529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 contrast="40000"/>
          </a:blip>
          <a:srcRect l="53837" t="23571" r="8330" b="233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ASPECT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width of the crown distally appears thicker than </a:t>
            </a:r>
            <a:r>
              <a:rPr lang="en-US" sz="2800" dirty="0" err="1" smtClean="0"/>
              <a:t>mesial</a:t>
            </a:r>
            <a:r>
              <a:rPr lang="en-US" sz="2800" dirty="0" smtClean="0"/>
              <a:t> aspect.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Presence of developmental groove distally on the crown extending on the root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9144000" cy="2362200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US" sz="2800" smtClean="0">
                <a:latin typeface="Bookman Old Style" pitchFamily="18" charset="0"/>
              </a:rPr>
              <a:t>	Distal aspect</a:t>
            </a:r>
          </a:p>
          <a:p>
            <a:pPr algn="l" rtl="0" eaLnBrk="1" hangingPunct="1"/>
            <a:r>
              <a:rPr lang="en-US" sz="2400" smtClean="0">
                <a:solidFill>
                  <a:schemeClr val="tx2"/>
                </a:solidFill>
                <a:latin typeface="Comic Sans MS" pitchFamily="66" charset="0"/>
              </a:rPr>
              <a:t>Labial outline : the labial margin is convex &amp; curves smoothly</a:t>
            </a:r>
          </a:p>
          <a:p>
            <a:pPr algn="l" rtl="0" eaLnBrk="1" hangingPunct="1">
              <a:buFont typeface="Wingdings" pitchFamily="2" charset="2"/>
              <a:buNone/>
            </a:pPr>
            <a:endParaRPr lang="en-US" sz="240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r>
              <a:rPr lang="en-US" sz="2400" smtClean="0">
                <a:solidFill>
                  <a:schemeClr val="tx2"/>
                </a:solidFill>
                <a:latin typeface="Comic Sans MS" pitchFamily="66" charset="0"/>
              </a:rPr>
              <a:t>Lingual outline : is ‘S’ shaped, being convex near cingulum and concave in the middle</a:t>
            </a:r>
          </a:p>
          <a:p>
            <a:pPr algn="l" rtl="0" eaLnBrk="1" hangingPunct="1"/>
            <a:endParaRPr lang="en-US" sz="240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endParaRPr lang="ar-SA" sz="2800" smtClean="0">
              <a:solidFill>
                <a:schemeClr val="tx2"/>
              </a:solidFill>
              <a:latin typeface="Comic Sans MS" pitchFamily="66" charset="0"/>
            </a:endParaRPr>
          </a:p>
          <a:p>
            <a:pPr algn="l" rtl="0" eaLnBrk="1" hangingPunct="1"/>
            <a:endParaRPr lang="en-US" sz="280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 flipH="1">
            <a:off x="914400" y="2743200"/>
            <a:ext cx="8001000" cy="3276600"/>
            <a:chOff x="304800" y="2743200"/>
            <a:chExt cx="8001000" cy="3276600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3352800" y="2743200"/>
              <a:ext cx="2362200" cy="3276600"/>
              <a:chOff x="3733800" y="3124200"/>
              <a:chExt cx="1725613" cy="2438400"/>
            </a:xfrm>
          </p:grpSpPr>
          <p:pic>
            <p:nvPicPr>
              <p:cNvPr id="41995" name="Picture 8" descr="mesial"/>
              <p:cNvPicPr>
                <a:picLocks noChangeAspect="1" noChangeArrowheads="1"/>
              </p:cNvPicPr>
              <p:nvPr/>
            </p:nvPicPr>
            <p:blipFill>
              <a:blip r:embed="rId2"/>
              <a:srcRect t="50769"/>
              <a:stretch>
                <a:fillRect/>
              </a:stretch>
            </p:blipFill>
            <p:spPr bwMode="auto">
              <a:xfrm>
                <a:off x="3733800" y="3124200"/>
                <a:ext cx="1725613" cy="243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Freeform 7"/>
              <p:cNvSpPr/>
              <p:nvPr/>
            </p:nvSpPr>
            <p:spPr bwMode="auto">
              <a:xfrm>
                <a:off x="3772069" y="3432545"/>
                <a:ext cx="669139" cy="2017823"/>
              </a:xfrm>
              <a:custGeom>
                <a:avLst/>
                <a:gdLst>
                  <a:gd name="connsiteX0" fmla="*/ 87086 w 668976"/>
                  <a:gd name="connsiteY0" fmla="*/ 0 h 2018805"/>
                  <a:gd name="connsiteX1" fmla="*/ 63335 w 668976"/>
                  <a:gd name="connsiteY1" fmla="*/ 938150 h 2018805"/>
                  <a:gd name="connsiteX2" fmla="*/ 467096 w 668976"/>
                  <a:gd name="connsiteY2" fmla="*/ 1828800 h 2018805"/>
                  <a:gd name="connsiteX3" fmla="*/ 668976 w 668976"/>
                  <a:gd name="connsiteY3" fmla="*/ 2018805 h 2018805"/>
                  <a:gd name="connsiteX4" fmla="*/ 668976 w 668976"/>
                  <a:gd name="connsiteY4" fmla="*/ 2018805 h 201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976" h="2018805">
                    <a:moveTo>
                      <a:pt x="87086" y="0"/>
                    </a:moveTo>
                    <a:cubicBezTo>
                      <a:pt x="43543" y="316675"/>
                      <a:pt x="0" y="633350"/>
                      <a:pt x="63335" y="938150"/>
                    </a:cubicBezTo>
                    <a:cubicBezTo>
                      <a:pt x="126670" y="1242950"/>
                      <a:pt x="366156" y="1648691"/>
                      <a:pt x="467096" y="1828800"/>
                    </a:cubicBezTo>
                    <a:cubicBezTo>
                      <a:pt x="568036" y="2008909"/>
                      <a:pt x="668976" y="2018805"/>
                      <a:pt x="668976" y="2018805"/>
                    </a:cubicBezTo>
                    <a:lnTo>
                      <a:pt x="668976" y="2018805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877251" y="3316768"/>
                <a:ext cx="552011" cy="1865423"/>
              </a:xfrm>
              <a:custGeom>
                <a:avLst/>
                <a:gdLst>
                  <a:gd name="connsiteX0" fmla="*/ 492826 w 552203"/>
                  <a:gd name="connsiteY0" fmla="*/ 0 h 1864426"/>
                  <a:gd name="connsiteX1" fmla="*/ 552203 w 552203"/>
                  <a:gd name="connsiteY1" fmla="*/ 344384 h 1864426"/>
                  <a:gd name="connsiteX2" fmla="*/ 492826 w 552203"/>
                  <a:gd name="connsiteY2" fmla="*/ 581891 h 1864426"/>
                  <a:gd name="connsiteX3" fmla="*/ 302821 w 552203"/>
                  <a:gd name="connsiteY3" fmla="*/ 878774 h 1864426"/>
                  <a:gd name="connsiteX4" fmla="*/ 100940 w 552203"/>
                  <a:gd name="connsiteY4" fmla="*/ 1211283 h 1864426"/>
                  <a:gd name="connsiteX5" fmla="*/ 41564 w 552203"/>
                  <a:gd name="connsiteY5" fmla="*/ 1425039 h 1864426"/>
                  <a:gd name="connsiteX6" fmla="*/ 5938 w 552203"/>
                  <a:gd name="connsiteY6" fmla="*/ 1638794 h 1864426"/>
                  <a:gd name="connsiteX7" fmla="*/ 5938 w 552203"/>
                  <a:gd name="connsiteY7" fmla="*/ 1864426 h 1864426"/>
                  <a:gd name="connsiteX8" fmla="*/ 5938 w 552203"/>
                  <a:gd name="connsiteY8" fmla="*/ 1852550 h 186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2203" h="1864426">
                    <a:moveTo>
                      <a:pt x="492826" y="0"/>
                    </a:moveTo>
                    <a:cubicBezTo>
                      <a:pt x="522514" y="123701"/>
                      <a:pt x="552203" y="247402"/>
                      <a:pt x="552203" y="344384"/>
                    </a:cubicBezTo>
                    <a:cubicBezTo>
                      <a:pt x="552203" y="441366"/>
                      <a:pt x="534390" y="492826"/>
                      <a:pt x="492826" y="581891"/>
                    </a:cubicBezTo>
                    <a:cubicBezTo>
                      <a:pt x="451262" y="670956"/>
                      <a:pt x="368135" y="773875"/>
                      <a:pt x="302821" y="878774"/>
                    </a:cubicBezTo>
                    <a:cubicBezTo>
                      <a:pt x="237507" y="983673"/>
                      <a:pt x="144483" y="1120239"/>
                      <a:pt x="100940" y="1211283"/>
                    </a:cubicBezTo>
                    <a:cubicBezTo>
                      <a:pt x="57397" y="1302327"/>
                      <a:pt x="57398" y="1353787"/>
                      <a:pt x="41564" y="1425039"/>
                    </a:cubicBezTo>
                    <a:cubicBezTo>
                      <a:pt x="25730" y="1496291"/>
                      <a:pt x="11876" y="1565563"/>
                      <a:pt x="5938" y="1638794"/>
                    </a:cubicBezTo>
                    <a:cubicBezTo>
                      <a:pt x="0" y="1712025"/>
                      <a:pt x="5938" y="1864426"/>
                      <a:pt x="5938" y="1864426"/>
                    </a:cubicBezTo>
                    <a:lnTo>
                      <a:pt x="5938" y="1852550"/>
                    </a:lnTo>
                  </a:path>
                </a:pathLst>
              </a:custGeom>
              <a:noFill/>
              <a:ln w="28575" cap="flat" cmpd="sng" algn="ctr">
                <a:solidFill>
                  <a:schemeClr val="bg1">
                    <a:lumMod val="95000"/>
                  </a:schemeClr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rot="10800000" flipH="1">
              <a:off x="2819400" y="4225925"/>
              <a:ext cx="609600" cy="1174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1990" name="Text Box 10"/>
            <p:cNvSpPr txBox="1">
              <a:spLocks noChangeArrowheads="1"/>
            </p:cNvSpPr>
            <p:nvPr/>
          </p:nvSpPr>
          <p:spPr bwMode="auto">
            <a:xfrm>
              <a:off x="304800" y="3810000"/>
              <a:ext cx="2514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Labial margin convex</a:t>
              </a:r>
            </a:p>
          </p:txBody>
        </p:sp>
        <p:sp>
          <p:nvSpPr>
            <p:cNvPr id="41991" name="Text Box 10"/>
            <p:cNvSpPr txBox="1">
              <a:spLocks noChangeArrowheads="1"/>
            </p:cNvSpPr>
            <p:nvPr/>
          </p:nvSpPr>
          <p:spPr bwMode="auto">
            <a:xfrm>
              <a:off x="5791200" y="3124200"/>
              <a:ext cx="2514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Convex near cingulum</a:t>
              </a:r>
            </a:p>
          </p:txBody>
        </p:sp>
        <p:sp>
          <p:nvSpPr>
            <p:cNvPr id="41992" name="Text Box 10"/>
            <p:cNvSpPr txBox="1">
              <a:spLocks noChangeArrowheads="1"/>
            </p:cNvSpPr>
            <p:nvPr/>
          </p:nvSpPr>
          <p:spPr bwMode="auto">
            <a:xfrm>
              <a:off x="5638800" y="4343400"/>
              <a:ext cx="2514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>
                  <a:cs typeface="Tahoma" pitchFamily="34" charset="0"/>
                </a:rPr>
                <a:t>Concave in the middle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5105400" y="4648200"/>
              <a:ext cx="9144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715000" y="3429000"/>
              <a:ext cx="685800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Only 4 differences  </a:t>
            </a:r>
            <a:r>
              <a:rPr lang="en-US" sz="3600" dirty="0" smtClean="0"/>
              <a:t>(compared to </a:t>
            </a:r>
            <a:r>
              <a:rPr lang="en-US" sz="3600" dirty="0" err="1" smtClean="0"/>
              <a:t>mesial</a:t>
            </a:r>
            <a:r>
              <a:rPr lang="en-US" sz="3600" dirty="0" smtClean="0"/>
              <a:t> aspect)</a:t>
            </a:r>
            <a:endParaRPr lang="en-IN" sz="3600" dirty="0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30725"/>
          </a:xfrm>
        </p:spPr>
        <p:txBody>
          <a:bodyPr>
            <a:normAutofit fontScale="92500"/>
          </a:bodyPr>
          <a:lstStyle/>
          <a:p>
            <a:pPr algn="l">
              <a:buFont typeface="Wingdings" pitchFamily="2" charset="2"/>
              <a:buNone/>
            </a:pPr>
            <a:r>
              <a:rPr lang="en-US" sz="2400" dirty="0" smtClean="0"/>
              <a:t>The crown appears </a:t>
            </a:r>
            <a:r>
              <a:rPr lang="en-US" sz="2400" b="1" u="sng" dirty="0" smtClean="0"/>
              <a:t>thicker</a:t>
            </a:r>
            <a:r>
              <a:rPr lang="en-US" sz="2400" dirty="0" smtClean="0"/>
              <a:t> than the </a:t>
            </a:r>
            <a:r>
              <a:rPr lang="en-US" sz="2400" dirty="0" err="1" smtClean="0"/>
              <a:t>mesial</a:t>
            </a:r>
            <a:r>
              <a:rPr lang="en-US" sz="2400" dirty="0" smtClean="0"/>
              <a:t> aspect</a:t>
            </a:r>
          </a:p>
          <a:p>
            <a:pPr algn="l">
              <a:buFont typeface="Wingdings" pitchFamily="2" charset="2"/>
              <a:buNone/>
            </a:pPr>
            <a:endParaRPr lang="en-US" sz="2400" dirty="0" smtClean="0"/>
          </a:p>
          <a:p>
            <a:pPr algn="l">
              <a:buFont typeface="Wingdings" pitchFamily="2" charset="2"/>
              <a:buNone/>
            </a:pPr>
            <a:r>
              <a:rPr lang="en-US" sz="2400" dirty="0" smtClean="0"/>
              <a:t>Presence of </a:t>
            </a:r>
            <a:r>
              <a:rPr lang="en-US" sz="2400" b="1" dirty="0" smtClean="0"/>
              <a:t>developmental groove </a:t>
            </a:r>
            <a:r>
              <a:rPr lang="en-US" sz="2400" dirty="0" smtClean="0"/>
              <a:t>on distal aspect of root</a:t>
            </a:r>
          </a:p>
          <a:p>
            <a:pPr algn="l">
              <a:buFont typeface="Wingdings" pitchFamily="2" charset="2"/>
              <a:buNone/>
            </a:pPr>
            <a:endParaRPr lang="en-US" sz="2400" dirty="0" smtClean="0"/>
          </a:p>
          <a:p>
            <a:pPr algn="l">
              <a:buFont typeface="Wingdings" pitchFamily="2" charset="2"/>
              <a:buNone/>
            </a:pPr>
            <a:r>
              <a:rPr lang="en-US" sz="2400" dirty="0" smtClean="0"/>
              <a:t>The curvature of cervical line is </a:t>
            </a:r>
            <a:r>
              <a:rPr lang="en-US" sz="2400" b="1" u="sng" dirty="0" smtClean="0"/>
              <a:t>less</a:t>
            </a:r>
            <a:r>
              <a:rPr lang="en-US" sz="2400" dirty="0" smtClean="0"/>
              <a:t> than that in the </a:t>
            </a:r>
            <a:r>
              <a:rPr lang="en-US" sz="2400" dirty="0" err="1" smtClean="0"/>
              <a:t>mesial</a:t>
            </a:r>
            <a:r>
              <a:rPr lang="en-US" sz="2400" dirty="0" smtClean="0"/>
              <a:t> aspect</a:t>
            </a:r>
          </a:p>
          <a:p>
            <a:pPr algn="l">
              <a:buFont typeface="Wingdings" pitchFamily="2" charset="2"/>
              <a:buNone/>
            </a:pPr>
            <a:endParaRPr lang="en-US" sz="2400" dirty="0" smtClean="0"/>
          </a:p>
          <a:p>
            <a:pPr algn="l">
              <a:buFont typeface="Wingdings" pitchFamily="2" charset="2"/>
              <a:buNone/>
            </a:pPr>
            <a:r>
              <a:rPr lang="en-US" sz="2400" dirty="0" smtClean="0"/>
              <a:t>Contact area is </a:t>
            </a:r>
            <a:r>
              <a:rPr lang="en-US" sz="2400" b="1" dirty="0" smtClean="0"/>
              <a:t>more </a:t>
            </a:r>
            <a:r>
              <a:rPr lang="en-US" sz="2400" b="1" dirty="0" err="1" smtClean="0"/>
              <a:t>cervically</a:t>
            </a:r>
            <a:r>
              <a:rPr lang="en-US" sz="2400" b="1" dirty="0" smtClean="0"/>
              <a:t> placed </a:t>
            </a:r>
            <a:r>
              <a:rPr lang="en-US" sz="2400" dirty="0" smtClean="0"/>
              <a:t>(at centre of middle 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)</a:t>
            </a:r>
            <a:endParaRPr lang="en-IN" sz="2400" dirty="0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/>
          <a:srcRect l="62033" t="32854" r="21588" b="17969"/>
          <a:stretch>
            <a:fillRect/>
          </a:stretch>
        </p:blipFill>
        <p:spPr bwMode="auto">
          <a:xfrm>
            <a:off x="6934200" y="2647950"/>
            <a:ext cx="190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7848600" y="5638800"/>
            <a:ext cx="228600" cy="2286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IN"/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/>
          <a:srcRect l="42242" t="36006" r="41379" b="17969"/>
          <a:stretch>
            <a:fillRect/>
          </a:stretch>
        </p:blipFill>
        <p:spPr bwMode="auto">
          <a:xfrm>
            <a:off x="4876800" y="2667000"/>
            <a:ext cx="1981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5715000" y="6096000"/>
            <a:ext cx="228600" cy="2286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8" name="Freeform 7"/>
          <p:cNvSpPr/>
          <p:nvPr/>
        </p:nvSpPr>
        <p:spPr bwMode="auto">
          <a:xfrm>
            <a:off x="5029200" y="4321175"/>
            <a:ext cx="1447800" cy="708025"/>
          </a:xfrm>
          <a:custGeom>
            <a:avLst/>
            <a:gdLst>
              <a:gd name="connsiteX0" fmla="*/ 0 w 1436914"/>
              <a:gd name="connsiteY0" fmla="*/ 130628 h 631371"/>
              <a:gd name="connsiteX1" fmla="*/ 166254 w 1436914"/>
              <a:gd name="connsiteY1" fmla="*/ 308758 h 631371"/>
              <a:gd name="connsiteX2" fmla="*/ 344384 w 1436914"/>
              <a:gd name="connsiteY2" fmla="*/ 463137 h 631371"/>
              <a:gd name="connsiteX3" fmla="*/ 510639 w 1436914"/>
              <a:gd name="connsiteY3" fmla="*/ 605641 h 631371"/>
              <a:gd name="connsiteX4" fmla="*/ 724395 w 1436914"/>
              <a:gd name="connsiteY4" fmla="*/ 617516 h 631371"/>
              <a:gd name="connsiteX5" fmla="*/ 961901 w 1436914"/>
              <a:gd name="connsiteY5" fmla="*/ 534389 h 631371"/>
              <a:gd name="connsiteX6" fmla="*/ 1104405 w 1436914"/>
              <a:gd name="connsiteY6" fmla="*/ 332509 h 631371"/>
              <a:gd name="connsiteX7" fmla="*/ 1199408 w 1436914"/>
              <a:gd name="connsiteY7" fmla="*/ 178129 h 631371"/>
              <a:gd name="connsiteX8" fmla="*/ 1330036 w 1436914"/>
              <a:gd name="connsiteY8" fmla="*/ 47501 h 631371"/>
              <a:gd name="connsiteX9" fmla="*/ 1436914 w 1436914"/>
              <a:gd name="connsiteY9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6914" h="631371">
                <a:moveTo>
                  <a:pt x="0" y="130628"/>
                </a:moveTo>
                <a:cubicBezTo>
                  <a:pt x="54428" y="191984"/>
                  <a:pt x="108857" y="253340"/>
                  <a:pt x="166254" y="308758"/>
                </a:cubicBezTo>
                <a:cubicBezTo>
                  <a:pt x="223651" y="364176"/>
                  <a:pt x="344384" y="463137"/>
                  <a:pt x="344384" y="463137"/>
                </a:cubicBezTo>
                <a:cubicBezTo>
                  <a:pt x="401782" y="512618"/>
                  <a:pt x="447304" y="579911"/>
                  <a:pt x="510639" y="605641"/>
                </a:cubicBezTo>
                <a:cubicBezTo>
                  <a:pt x="573974" y="631371"/>
                  <a:pt x="649185" y="629391"/>
                  <a:pt x="724395" y="617516"/>
                </a:cubicBezTo>
                <a:cubicBezTo>
                  <a:pt x="799605" y="605641"/>
                  <a:pt x="898566" y="581890"/>
                  <a:pt x="961901" y="534389"/>
                </a:cubicBezTo>
                <a:cubicBezTo>
                  <a:pt x="1025236" y="486888"/>
                  <a:pt x="1064821" y="391885"/>
                  <a:pt x="1104405" y="332509"/>
                </a:cubicBezTo>
                <a:cubicBezTo>
                  <a:pt x="1143989" y="273133"/>
                  <a:pt x="1161803" y="225630"/>
                  <a:pt x="1199408" y="178129"/>
                </a:cubicBezTo>
                <a:cubicBezTo>
                  <a:pt x="1237013" y="130628"/>
                  <a:pt x="1290452" y="77189"/>
                  <a:pt x="1330036" y="47501"/>
                </a:cubicBezTo>
                <a:cubicBezTo>
                  <a:pt x="1369620" y="17813"/>
                  <a:pt x="1403267" y="8906"/>
                  <a:pt x="1436914" y="0"/>
                </a:cubicBezTo>
              </a:path>
            </a:pathLst>
          </a:cu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9" name="Freeform 8"/>
          <p:cNvSpPr/>
          <p:nvPr/>
        </p:nvSpPr>
        <p:spPr bwMode="auto">
          <a:xfrm flipH="1">
            <a:off x="7315200" y="4343400"/>
            <a:ext cx="1447800" cy="533400"/>
          </a:xfrm>
          <a:custGeom>
            <a:avLst/>
            <a:gdLst>
              <a:gd name="connsiteX0" fmla="*/ 0 w 1436914"/>
              <a:gd name="connsiteY0" fmla="*/ 130628 h 631371"/>
              <a:gd name="connsiteX1" fmla="*/ 166254 w 1436914"/>
              <a:gd name="connsiteY1" fmla="*/ 308758 h 631371"/>
              <a:gd name="connsiteX2" fmla="*/ 344384 w 1436914"/>
              <a:gd name="connsiteY2" fmla="*/ 463137 h 631371"/>
              <a:gd name="connsiteX3" fmla="*/ 510639 w 1436914"/>
              <a:gd name="connsiteY3" fmla="*/ 605641 h 631371"/>
              <a:gd name="connsiteX4" fmla="*/ 724395 w 1436914"/>
              <a:gd name="connsiteY4" fmla="*/ 617516 h 631371"/>
              <a:gd name="connsiteX5" fmla="*/ 961901 w 1436914"/>
              <a:gd name="connsiteY5" fmla="*/ 534389 h 631371"/>
              <a:gd name="connsiteX6" fmla="*/ 1104405 w 1436914"/>
              <a:gd name="connsiteY6" fmla="*/ 332509 h 631371"/>
              <a:gd name="connsiteX7" fmla="*/ 1199408 w 1436914"/>
              <a:gd name="connsiteY7" fmla="*/ 178129 h 631371"/>
              <a:gd name="connsiteX8" fmla="*/ 1330036 w 1436914"/>
              <a:gd name="connsiteY8" fmla="*/ 47501 h 631371"/>
              <a:gd name="connsiteX9" fmla="*/ 1436914 w 1436914"/>
              <a:gd name="connsiteY9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6914" h="631371">
                <a:moveTo>
                  <a:pt x="0" y="130628"/>
                </a:moveTo>
                <a:cubicBezTo>
                  <a:pt x="54428" y="191984"/>
                  <a:pt x="108857" y="253340"/>
                  <a:pt x="166254" y="308758"/>
                </a:cubicBezTo>
                <a:cubicBezTo>
                  <a:pt x="223651" y="364176"/>
                  <a:pt x="344384" y="463137"/>
                  <a:pt x="344384" y="463137"/>
                </a:cubicBezTo>
                <a:cubicBezTo>
                  <a:pt x="401782" y="512618"/>
                  <a:pt x="447304" y="579911"/>
                  <a:pt x="510639" y="605641"/>
                </a:cubicBezTo>
                <a:cubicBezTo>
                  <a:pt x="573974" y="631371"/>
                  <a:pt x="649185" y="629391"/>
                  <a:pt x="724395" y="617516"/>
                </a:cubicBezTo>
                <a:cubicBezTo>
                  <a:pt x="799605" y="605641"/>
                  <a:pt x="898566" y="581890"/>
                  <a:pt x="961901" y="534389"/>
                </a:cubicBezTo>
                <a:cubicBezTo>
                  <a:pt x="1025236" y="486888"/>
                  <a:pt x="1064821" y="391885"/>
                  <a:pt x="1104405" y="332509"/>
                </a:cubicBezTo>
                <a:cubicBezTo>
                  <a:pt x="1143989" y="273133"/>
                  <a:pt x="1161803" y="225630"/>
                  <a:pt x="1199408" y="178129"/>
                </a:cubicBezTo>
                <a:cubicBezTo>
                  <a:pt x="1237013" y="130628"/>
                  <a:pt x="1290452" y="77189"/>
                  <a:pt x="1330036" y="47501"/>
                </a:cubicBezTo>
                <a:cubicBezTo>
                  <a:pt x="1369620" y="17813"/>
                  <a:pt x="1403267" y="8906"/>
                  <a:pt x="1436914" y="0"/>
                </a:cubicBezTo>
              </a:path>
            </a:pathLst>
          </a:custGeom>
          <a:noFill/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E:\Users\Dr.Shudhanshu Dixit\1st molar\20120513_0529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0000"/>
          </a:blip>
          <a:srcRect l="18087" t="11277" r="47352" b="9593"/>
          <a:stretch>
            <a:fillRect/>
          </a:stretch>
        </p:blipFill>
        <p:spPr bwMode="auto">
          <a:xfrm rot="5400000">
            <a:off x="1110717" y="-1110717"/>
            <a:ext cx="6922566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6400800"/>
          </a:xfrm>
        </p:spPr>
        <p:txBody>
          <a:bodyPr/>
          <a:lstStyle/>
          <a:p>
            <a:pPr algn="l" rtl="0" eaLnBrk="1" hangingPunct="1">
              <a:buFont typeface="Wingdings" pitchFamily="2" charset="2"/>
              <a:buNone/>
            </a:pPr>
            <a:r>
              <a:rPr lang="en-US" sz="4000" b="1" dirty="0" err="1" smtClean="0">
                <a:latin typeface="Bookman Old Style" pitchFamily="18" charset="0"/>
              </a:rPr>
              <a:t>Incisal</a:t>
            </a:r>
            <a:r>
              <a:rPr lang="en-US" sz="4000" b="1" dirty="0" smtClean="0">
                <a:latin typeface="Bookman Old Style" pitchFamily="18" charset="0"/>
              </a:rPr>
              <a:t> aspect</a:t>
            </a:r>
            <a:endParaRPr lang="en-US" sz="3600" b="1" dirty="0" smtClean="0">
              <a:latin typeface="Bookman Old Style" pitchFamily="18" charset="0"/>
            </a:endParaRPr>
          </a:p>
          <a:p>
            <a:pPr algn="l" rtl="0" eaLnBrk="1" hangingPunct="1"/>
            <a:endParaRPr lang="en-US" sz="2400" dirty="0" smtClean="0">
              <a:latin typeface="Comic Sans MS" pitchFamily="66" charset="0"/>
            </a:endParaRPr>
          </a:p>
          <a:p>
            <a:pPr algn="l" rtl="0" eaLnBrk="1" hangingPunct="1"/>
            <a:r>
              <a:rPr lang="en-US" sz="2400" dirty="0" smtClean="0">
                <a:latin typeface="Comic Sans MS" pitchFamily="66" charset="0"/>
              </a:rPr>
              <a:t>Geometrical shape : Oval to triangular</a:t>
            </a:r>
          </a:p>
          <a:p>
            <a:pPr algn="l" rtl="0" eaLnBrk="1" hangingPunct="1"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algn="l" rtl="0" eaLnBrk="1" hangingPunct="1"/>
            <a:r>
              <a:rPr lang="en-US" sz="2400" dirty="0" smtClean="0">
                <a:latin typeface="Comic Sans MS" pitchFamily="66" charset="0"/>
              </a:rPr>
              <a:t>Crown profile is almost bilaterally symmetrical</a:t>
            </a:r>
          </a:p>
          <a:p>
            <a:pPr algn="l" rtl="0" eaLnBrk="1" hangingPunct="1">
              <a:buFont typeface="Wingdings" pitchFamily="2" charset="2"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algn="l" rtl="0" eaLnBrk="1" hangingPunct="1"/>
            <a:r>
              <a:rPr lang="en-US" sz="2400" dirty="0" smtClean="0">
                <a:latin typeface="Comic Sans MS" pitchFamily="66" charset="0"/>
              </a:rPr>
              <a:t>The crown appears to taper from the labial aspect towards the </a:t>
            </a:r>
            <a:r>
              <a:rPr lang="en-US" sz="2400" dirty="0" err="1" smtClean="0">
                <a:latin typeface="Comic Sans MS" pitchFamily="66" charset="0"/>
              </a:rPr>
              <a:t>cingulum</a:t>
            </a:r>
            <a:r>
              <a:rPr lang="en-US" sz="2400" dirty="0" smtClean="0">
                <a:latin typeface="Comic Sans MS" pitchFamily="66" charset="0"/>
              </a:rPr>
              <a:t>.(lingual convergence)</a:t>
            </a:r>
          </a:p>
          <a:p>
            <a:pPr algn="l" rtl="0" eaLnBrk="1" hangingPunct="1"/>
            <a:endParaRPr lang="en-US" sz="2400" dirty="0" smtClean="0">
              <a:latin typeface="Comic Sans MS" pitchFamily="66" charset="0"/>
            </a:endParaRPr>
          </a:p>
          <a:p>
            <a:pPr algn="l" rtl="0" eaLnBrk="1" hangingPunct="1"/>
            <a:r>
              <a:rPr lang="en-US" sz="2400" dirty="0" smtClean="0">
                <a:latin typeface="Comic Sans MS" pitchFamily="66" charset="0"/>
              </a:rPr>
              <a:t>Dominated by the presence of </a:t>
            </a:r>
            <a:r>
              <a:rPr lang="en-US" sz="2400" dirty="0" err="1" smtClean="0">
                <a:latin typeface="Comic Sans MS" pitchFamily="66" charset="0"/>
              </a:rPr>
              <a:t>cingulum</a:t>
            </a:r>
            <a:r>
              <a:rPr lang="en-US" sz="2400" dirty="0" smtClean="0">
                <a:latin typeface="Comic Sans MS" pitchFamily="66" charset="0"/>
              </a:rPr>
              <a:t>.</a:t>
            </a:r>
          </a:p>
          <a:p>
            <a:pPr algn="l" rtl="0" eaLnBrk="1" hangingPunct="1"/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err="1" smtClean="0">
                <a:latin typeface="Comic Sans MS" pitchFamily="66" charset="0"/>
              </a:rPr>
              <a:t>Labiolingual</a:t>
            </a:r>
            <a:r>
              <a:rPr lang="en-US" sz="2400" dirty="0" smtClean="0">
                <a:latin typeface="Comic Sans MS" pitchFamily="66" charset="0"/>
              </a:rPr>
              <a:t> dimension is greater than </a:t>
            </a:r>
            <a:r>
              <a:rPr lang="en-US" sz="2400" dirty="0" err="1" smtClean="0">
                <a:latin typeface="Comic Sans MS" pitchFamily="66" charset="0"/>
              </a:rPr>
              <a:t>mesiodistal</a:t>
            </a:r>
            <a:r>
              <a:rPr lang="en-US" sz="2400" dirty="0" smtClean="0">
                <a:latin typeface="Comic Sans MS" pitchFamily="66" charset="0"/>
              </a:rPr>
              <a:t> dimension</a:t>
            </a:r>
            <a:endParaRPr lang="en-IN" sz="2400" dirty="0" smtClean="0">
              <a:latin typeface="Comic Sans MS" pitchFamily="66" charset="0"/>
            </a:endParaRPr>
          </a:p>
          <a:p>
            <a:pPr algn="l" rtl="0" eaLnBrk="1" hangingPunct="1"/>
            <a:endParaRPr lang="en-US" sz="2400" dirty="0" smtClean="0">
              <a:latin typeface="Comic Sans MS" pitchFamily="66" charset="0"/>
            </a:endParaRPr>
          </a:p>
          <a:p>
            <a:pPr algn="l" rtl="0"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3352800" y="5715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1238"/>
            <a:ext cx="2133600" cy="457200"/>
          </a:xfrm>
        </p:spPr>
        <p:txBody>
          <a:bodyPr/>
          <a:lstStyle/>
          <a:p>
            <a:pPr>
              <a:defRPr/>
            </a:pPr>
            <a:fld id="{2860A2E5-8BA5-47FF-B4F2-19209AA5292B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38138" y="762000"/>
            <a:ext cx="84248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SzPct val="65000"/>
              <a:buFont typeface="Wingdings" pitchFamily="2" charset="2"/>
              <a:buChar char="n"/>
              <a:defRPr/>
            </a:pPr>
            <a:endParaRPr lang="en-US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800" kern="0" dirty="0" smtClean="0">
                <a:latin typeface="Baskerville Old Face" pitchFamily="18" charset="0"/>
              </a:rPr>
              <a:t>Introduction</a:t>
            </a:r>
            <a:endParaRPr lang="en-US" sz="28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800" kern="0" dirty="0">
                <a:latin typeface="Baskerville Old Face" pitchFamily="18" charset="0"/>
              </a:rPr>
              <a:t>   	    	</a:t>
            </a:r>
          </a:p>
          <a:p>
            <a:pPr marL="342900" indent="-342900">
              <a:buSzPct val="65000"/>
              <a:defRPr/>
            </a:pPr>
            <a:r>
              <a:rPr lang="en-US" sz="2800" kern="0" dirty="0">
                <a:latin typeface="Baskerville Old Face" pitchFamily="18" charset="0"/>
              </a:rPr>
              <a:t>Tooth numbering/notation (All 3 systems)</a:t>
            </a:r>
          </a:p>
          <a:p>
            <a:pPr marL="342900" indent="-342900">
              <a:buSzPct val="65000"/>
              <a:defRPr/>
            </a:pPr>
            <a:endParaRPr lang="en-US" sz="28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800" kern="0" dirty="0">
                <a:latin typeface="Baskerville Old Face" pitchFamily="18" charset="0"/>
              </a:rPr>
              <a:t>Functions</a:t>
            </a:r>
          </a:p>
          <a:p>
            <a:pPr marL="342900" indent="-342900">
              <a:buSzPct val="65000"/>
              <a:defRPr/>
            </a:pPr>
            <a:endParaRPr lang="en-US" sz="28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800" kern="0" dirty="0">
                <a:latin typeface="Baskerville Old Face" pitchFamily="18" charset="0"/>
              </a:rPr>
              <a:t>Chronology</a:t>
            </a:r>
          </a:p>
          <a:p>
            <a:pPr marL="342900" indent="-342900">
              <a:buSzPct val="65000"/>
              <a:defRPr/>
            </a:pPr>
            <a:endParaRPr lang="en-US" sz="28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800" kern="0" dirty="0">
                <a:latin typeface="Baskerville Old Face" pitchFamily="18" charset="0"/>
              </a:rPr>
              <a:t>Dimensions</a:t>
            </a:r>
          </a:p>
          <a:p>
            <a:pPr marL="342900" indent="-342900">
              <a:buSzPct val="65000"/>
              <a:defRPr/>
            </a:pPr>
            <a:endParaRPr lang="en-US" sz="2800" kern="0" dirty="0">
              <a:latin typeface="Baskerville Old Face" pitchFamily="18" charset="0"/>
            </a:endParaRPr>
          </a:p>
          <a:p>
            <a:pPr marL="342900" indent="-342900">
              <a:buSzPct val="65000"/>
              <a:defRPr/>
            </a:pPr>
            <a:r>
              <a:rPr lang="en-US" sz="2800" kern="0" dirty="0">
                <a:latin typeface="Baskerville Old Face" pitchFamily="18" charset="0"/>
              </a:rPr>
              <a:t>Aspects ( 5 - labial, palatal, </a:t>
            </a:r>
            <a:r>
              <a:rPr lang="en-US" sz="2800" kern="0" dirty="0" err="1">
                <a:latin typeface="Baskerville Old Face" pitchFamily="18" charset="0"/>
              </a:rPr>
              <a:t>mesial</a:t>
            </a:r>
            <a:r>
              <a:rPr lang="en-US" sz="2800" kern="0" dirty="0">
                <a:latin typeface="Baskerville Old Face" pitchFamily="18" charset="0"/>
              </a:rPr>
              <a:t>, distal, </a:t>
            </a:r>
            <a:r>
              <a:rPr lang="en-US" sz="2800" kern="0" dirty="0" err="1">
                <a:latin typeface="Baskerville Old Face" pitchFamily="18" charset="0"/>
              </a:rPr>
              <a:t>incisal</a:t>
            </a:r>
            <a:r>
              <a:rPr lang="en-US" sz="2800" kern="0" dirty="0">
                <a:latin typeface="Baskerville Old Face" pitchFamily="18" charset="0"/>
              </a:rPr>
              <a:t> )</a:t>
            </a:r>
          </a:p>
          <a:p>
            <a:pPr marL="342900" indent="-342900">
              <a:buSzPct val="65000"/>
              <a:buFont typeface="Wingdings" pitchFamily="2" charset="2"/>
              <a:buChar char="n"/>
              <a:defRPr/>
            </a:pPr>
            <a:endParaRPr lang="en-IN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1524000" y="152400"/>
            <a:ext cx="68355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 Question on any of the tooth ( for 10 marks)</a:t>
            </a:r>
            <a:endParaRPr lang="en-I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467600" y="2128838"/>
            <a:ext cx="33496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latin typeface="Baskerville Old Face" pitchFamily="18" charset="0"/>
              </a:rPr>
              <a:t>1</a:t>
            </a:r>
            <a:endParaRPr lang="en-IN" b="1" dirty="0"/>
          </a:p>
        </p:txBody>
      </p:sp>
      <p:sp>
        <p:nvSpPr>
          <p:cNvPr id="9" name="Rectangle 8"/>
          <p:cNvSpPr/>
          <p:nvPr/>
        </p:nvSpPr>
        <p:spPr>
          <a:xfrm>
            <a:off x="7467600" y="2967038"/>
            <a:ext cx="33496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latin typeface="Baskerville Old Face" pitchFamily="18" charset="0"/>
              </a:rPr>
              <a:t>1</a:t>
            </a:r>
            <a:endParaRPr lang="en-IN" b="1" dirty="0"/>
          </a:p>
        </p:txBody>
      </p:sp>
      <p:sp>
        <p:nvSpPr>
          <p:cNvPr id="10" name="Rectangle 9"/>
          <p:cNvSpPr/>
          <p:nvPr/>
        </p:nvSpPr>
        <p:spPr>
          <a:xfrm>
            <a:off x="7391400" y="5481638"/>
            <a:ext cx="356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 smtClean="0">
                <a:latin typeface="Baskerville Old Face" pitchFamily="18" charset="0"/>
              </a:rPr>
              <a:t> </a:t>
            </a:r>
            <a:r>
              <a:rPr lang="en-US" b="1" kern="0" dirty="0">
                <a:latin typeface="Baskerville Old Face" pitchFamily="18" charset="0"/>
              </a:rPr>
              <a:t>5</a:t>
            </a:r>
            <a:endParaRPr lang="en-IN" b="1" dirty="0"/>
          </a:p>
        </p:txBody>
      </p:sp>
      <p:sp>
        <p:nvSpPr>
          <p:cNvPr id="11" name="Rectangle 10"/>
          <p:cNvSpPr/>
          <p:nvPr/>
        </p:nvSpPr>
        <p:spPr>
          <a:xfrm>
            <a:off x="7467600" y="3805238"/>
            <a:ext cx="41433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latin typeface="Baskerville Old Face" pitchFamily="18" charset="0"/>
              </a:rPr>
              <a:t>1 </a:t>
            </a:r>
            <a:endParaRPr lang="en-IN" b="1" dirty="0"/>
          </a:p>
        </p:txBody>
      </p:sp>
      <p:sp>
        <p:nvSpPr>
          <p:cNvPr id="12" name="Rectangle 11"/>
          <p:cNvSpPr/>
          <p:nvPr/>
        </p:nvSpPr>
        <p:spPr>
          <a:xfrm>
            <a:off x="7467600" y="4724400"/>
            <a:ext cx="3349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latin typeface="Baskerville Old Face" pitchFamily="18" charset="0"/>
              </a:rPr>
              <a:t>1</a:t>
            </a:r>
            <a:endParaRPr lang="en-IN" b="1" dirty="0"/>
          </a:p>
        </p:txBody>
      </p:sp>
      <p:sp>
        <p:nvSpPr>
          <p:cNvPr id="13" name="Rectangle 12"/>
          <p:cNvSpPr/>
          <p:nvPr/>
        </p:nvSpPr>
        <p:spPr>
          <a:xfrm>
            <a:off x="7467600" y="1295400"/>
            <a:ext cx="3349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latin typeface="Baskerville Old Face" pitchFamily="18" charset="0"/>
              </a:rPr>
              <a:t>1</a:t>
            </a:r>
            <a:endParaRPr lang="en-IN" b="1" dirty="0"/>
          </a:p>
        </p:txBody>
      </p:sp>
      <p:sp>
        <p:nvSpPr>
          <p:cNvPr id="14" name="Rectangle 13"/>
          <p:cNvSpPr/>
          <p:nvPr/>
        </p:nvSpPr>
        <p:spPr>
          <a:xfrm>
            <a:off x="7435850" y="6243638"/>
            <a:ext cx="4889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latin typeface="Baskerville Old Face" pitchFamily="18" charset="0"/>
              </a:rPr>
              <a:t>10</a:t>
            </a:r>
            <a:endParaRPr lang="en-IN" b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934200" y="6096000"/>
            <a:ext cx="13716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E:\Users\Dr.Shudhanshu Dixit\1st molar\20120513_0529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40000"/>
          </a:blip>
          <a:srcRect l="56915" t="16328" r="19409" b="18011"/>
          <a:stretch>
            <a:fillRect/>
          </a:stretch>
        </p:blipFill>
        <p:spPr bwMode="auto">
          <a:xfrm rot="5400000">
            <a:off x="1642872" y="-1033272"/>
            <a:ext cx="5867400" cy="9153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57200" y="304800"/>
            <a:ext cx="5029200" cy="533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lnSpc>
                <a:spcPct val="130000"/>
              </a:lnSpc>
            </a:pPr>
            <a:r>
              <a:rPr lang="en-US" sz="2800" u="sng" dirty="0">
                <a:latin typeface="Bookman Old Style" pitchFamily="18" charset="0"/>
              </a:rPr>
              <a:t>Root</a:t>
            </a: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Number </a:t>
            </a: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: Single root</a:t>
            </a: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Size : almost 1.5 times longer than </a:t>
            </a: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crown</a:t>
            </a: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/>
                </a:solidFill>
                <a:latin typeface="Comic Sans MS" pitchFamily="66" charset="0"/>
              </a:rPr>
              <a:t>Root length is greater in proportion to crown length when compared to CI</a:t>
            </a: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tx2"/>
                </a:solidFill>
                <a:latin typeface="Comic Sans MS" pitchFamily="66" charset="0"/>
              </a:rPr>
              <a:t>Presence of Distal tipping of root tip</a:t>
            </a:r>
          </a:p>
          <a:p>
            <a:pPr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Comic Sans MS" pitchFamily="66" charset="0"/>
              </a:rPr>
              <a:t>The root tapers from the cervical line to the apex giving it a conical shape</a:t>
            </a: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5257800" y="2895600"/>
            <a:ext cx="1371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en-US" dirty="0"/>
              <a:t>Straight conical blunt root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 l="3233" t="18754" r="81896" b="20301"/>
          <a:stretch>
            <a:fillRect/>
          </a:stretch>
        </p:blipFill>
        <p:spPr>
          <a:xfrm>
            <a:off x="6934200" y="0"/>
            <a:ext cx="2209800" cy="6787243"/>
          </a:xfrm>
          <a:prstGeom prst="rect">
            <a:avLst/>
          </a:prstGeom>
          <a:noFill/>
        </p:spPr>
      </p:pic>
      <p:sp>
        <p:nvSpPr>
          <p:cNvPr id="49156" name="Line 16"/>
          <p:cNvSpPr>
            <a:spLocks noChangeShapeType="1"/>
          </p:cNvSpPr>
          <p:nvPr/>
        </p:nvSpPr>
        <p:spPr bwMode="auto">
          <a:xfrm flipV="1">
            <a:off x="6629400" y="2895600"/>
            <a:ext cx="990600" cy="4572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4686299" y="3390900"/>
            <a:ext cx="6858000" cy="7620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Line 16"/>
          <p:cNvSpPr>
            <a:spLocks noChangeShapeType="1"/>
          </p:cNvSpPr>
          <p:nvPr/>
        </p:nvSpPr>
        <p:spPr bwMode="auto">
          <a:xfrm flipV="1">
            <a:off x="4191000" y="381000"/>
            <a:ext cx="3505200" cy="3429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52400" y="421481"/>
            <a:ext cx="55626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lnSpc>
                <a:spcPct val="130000"/>
              </a:lnSpc>
            </a:pPr>
            <a:r>
              <a:rPr lang="en-US" sz="3600" u="sng" dirty="0">
                <a:latin typeface="Bookman Old Style" pitchFamily="18" charset="0"/>
              </a:rPr>
              <a:t>Root</a:t>
            </a: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  <a:latin typeface="Comic Sans MS" pitchFamily="66" charset="0"/>
            </a:endParaRP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Apex is blunt</a:t>
            </a: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2"/>
                </a:solidFill>
                <a:latin typeface="Comic Sans MS" pitchFamily="66" charset="0"/>
              </a:rPr>
              <a:t>Presence of Distal curvature</a:t>
            </a:r>
            <a:endParaRPr lang="en-US" sz="2400" dirty="0">
              <a:solidFill>
                <a:schemeClr val="tx2"/>
              </a:solidFill>
              <a:latin typeface="Comic Sans MS" pitchFamily="66" charset="0"/>
            </a:endParaRP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2"/>
              </a:solidFill>
              <a:latin typeface="Comic Sans MS" pitchFamily="66" charset="0"/>
            </a:endParaRPr>
          </a:p>
          <a:p>
            <a:pPr rtl="0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Lingual convergence of root is seen</a:t>
            </a:r>
          </a:p>
        </p:txBody>
      </p:sp>
      <p:pic>
        <p:nvPicPr>
          <p:cNvPr id="4" name="Picture 3" descr="E:\Users\Dr.Shudhanshu Dixit\1st molar\20120513_052910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23769" t="37161" r="42138" b="35578"/>
          <a:stretch>
            <a:fillRect/>
          </a:stretch>
        </p:blipFill>
        <p:spPr bwMode="auto">
          <a:xfrm rot="5400000">
            <a:off x="3670852" y="2375452"/>
            <a:ext cx="6248401" cy="2716695"/>
          </a:xfrm>
          <a:prstGeom prst="rect">
            <a:avLst/>
          </a:prstGeom>
          <a:noFill/>
        </p:spPr>
      </p:pic>
      <p:pic>
        <p:nvPicPr>
          <p:cNvPr id="5" name="Picture 4" descr="E:\Users\Dr.Shudhanshu Dixit\1st molar\20120513_052910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 l="23398" t="72922" r="73637" b="13353"/>
          <a:stretch>
            <a:fillRect/>
          </a:stretch>
        </p:blipFill>
        <p:spPr bwMode="auto">
          <a:xfrm rot="5400000">
            <a:off x="5176309" y="-462491"/>
            <a:ext cx="609599" cy="1534582"/>
          </a:xfrm>
          <a:prstGeom prst="rect">
            <a:avLst/>
          </a:prstGeom>
          <a:noFill/>
        </p:spPr>
      </p:pic>
      <p:pic>
        <p:nvPicPr>
          <p:cNvPr id="6" name="Picture 5" descr="E:\Users\Dr.Shudhanshu Dixit\1st molar\20120513_052910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 l="23769" t="7401" r="73266" b="75561"/>
          <a:stretch>
            <a:fillRect/>
          </a:stretch>
        </p:blipFill>
        <p:spPr bwMode="auto">
          <a:xfrm rot="5400000">
            <a:off x="8039098" y="-647699"/>
            <a:ext cx="609603" cy="19050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rot="5400000">
            <a:off x="3390900" y="3390900"/>
            <a:ext cx="6858000" cy="762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685800" y="1447800"/>
            <a:ext cx="7772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The </a:t>
            </a:r>
            <a:r>
              <a:rPr lang="en-US" sz="2800" b="1" dirty="0"/>
              <a:t>maxillary </a:t>
            </a:r>
            <a:r>
              <a:rPr lang="en-US" sz="2800" b="1" dirty="0" smtClean="0"/>
              <a:t>lateral </a:t>
            </a:r>
            <a:r>
              <a:rPr lang="en-US" sz="2800" b="1" dirty="0"/>
              <a:t>incisor</a:t>
            </a:r>
            <a:r>
              <a:rPr lang="en-US" sz="2800" dirty="0"/>
              <a:t> is a human tooth in the front upper jaw, or maxilla, and is usually the most visible of all teeth in the mouth. It is located </a:t>
            </a:r>
            <a:r>
              <a:rPr lang="en-US" sz="2800" dirty="0" smtClean="0"/>
              <a:t>distal</a:t>
            </a:r>
            <a:r>
              <a:rPr lang="en-US" sz="2800" dirty="0"/>
              <a:t> (closer to the midline of the face) to the maxillary </a:t>
            </a:r>
            <a:r>
              <a:rPr lang="en-US" sz="2800" dirty="0" smtClean="0"/>
              <a:t>central </a:t>
            </a:r>
            <a:r>
              <a:rPr lang="en-US" sz="2800" dirty="0"/>
              <a:t>incisor. As with all incisors, their function is for shearing or cutting food during mastication (chewing). There is typically a single cusp on each tooth, called an </a:t>
            </a:r>
            <a:r>
              <a:rPr lang="en-US" sz="2800" dirty="0" err="1"/>
              <a:t>incisal</a:t>
            </a:r>
            <a:r>
              <a:rPr lang="en-US" sz="2800" dirty="0"/>
              <a:t> ridge or </a:t>
            </a:r>
            <a:r>
              <a:rPr lang="en-US" sz="2800" dirty="0" err="1"/>
              <a:t>incisal</a:t>
            </a:r>
            <a:r>
              <a:rPr lang="en-US" sz="2800" dirty="0"/>
              <a:t> edge. Formation of these teeth begins at 14 weeks in </a:t>
            </a:r>
            <a:r>
              <a:rPr lang="en-US" sz="2800" dirty="0" err="1"/>
              <a:t>utero</a:t>
            </a:r>
            <a:r>
              <a:rPr lang="en-US" sz="2800" dirty="0"/>
              <a:t> for the deciduous (baby) set and 3–4 months of age for the permanent set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>
              <a:buNone/>
              <a:defRPr/>
            </a:pPr>
            <a:r>
              <a:rPr lang="en-US" sz="3200" dirty="0" smtClean="0"/>
              <a:t>Nelson, Stanley J. (2014-11-25). </a:t>
            </a:r>
            <a:r>
              <a:rPr lang="en-US" sz="3200" i="1" dirty="0" smtClean="0"/>
              <a:t>Wheeler's dental anatomy, physiology, and occlusion</a:t>
            </a:r>
            <a:r>
              <a:rPr lang="en-US" sz="3200" dirty="0" smtClean="0"/>
              <a:t>. ISBN 9780323263238</a:t>
            </a:r>
            <a:r>
              <a:rPr lang="en-US" dirty="0" smtClean="0"/>
              <a:t>.Philadelphia </a:t>
            </a:r>
            <a:r>
              <a:rPr lang="en-US" dirty="0" smtClean="0"/>
              <a:t>W.B. </a:t>
            </a:r>
            <a:r>
              <a:rPr lang="en-US" dirty="0" smtClean="0"/>
              <a:t>Saunders ;2002</a:t>
            </a:r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Richard </a:t>
            </a:r>
            <a:r>
              <a:rPr lang="en-US" dirty="0" err="1" smtClean="0"/>
              <a:t>Tencate</a:t>
            </a:r>
            <a:r>
              <a:rPr lang="en-US" dirty="0" smtClean="0"/>
              <a:t> , Oral Histology development ,structure and function . 5</a:t>
            </a:r>
            <a:r>
              <a:rPr lang="en-US" baseline="30000" dirty="0" smtClean="0"/>
              <a:t>th</a:t>
            </a:r>
            <a:r>
              <a:rPr lang="en-US" dirty="0" smtClean="0"/>
              <a:t> Edition ,1998</a:t>
            </a:r>
          </a:p>
          <a:p>
            <a:pPr algn="l">
              <a:buFont typeface="Wingdings" pitchFamily="2" charset="2"/>
              <a:buNone/>
              <a:defRPr/>
            </a:pPr>
            <a:endParaRPr lang="en-US" dirty="0" smtClean="0"/>
          </a:p>
          <a:p>
            <a:pPr algn="l">
              <a:buFont typeface="Wingdings" pitchFamily="2" charset="2"/>
              <a:buNone/>
              <a:defRPr/>
            </a:pPr>
            <a:r>
              <a:rPr lang="en-US" dirty="0" smtClean="0"/>
              <a:t>Carranza F.A., Michael G. Newman . Clinical </a:t>
            </a:r>
            <a:r>
              <a:rPr lang="en-US" dirty="0" err="1" smtClean="0"/>
              <a:t>periodontology</a:t>
            </a:r>
            <a:r>
              <a:rPr lang="en-US" dirty="0" smtClean="0"/>
              <a:t> 8,9,10</a:t>
            </a:r>
            <a:r>
              <a:rPr lang="en-US" baseline="30000" dirty="0" smtClean="0"/>
              <a:t>th</a:t>
            </a:r>
            <a:r>
              <a:rPr lang="en-US" dirty="0" smtClean="0"/>
              <a:t> edition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/>
          <a:p>
            <a:pPr algn="ctr" rtl="0" fontAlgn="auto">
              <a:spcAft>
                <a:spcPts val="0"/>
              </a:spcAft>
              <a:defRPr/>
            </a:pPr>
            <a:r>
              <a:rPr lang="en-US" sz="4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Frequentely</a:t>
            </a:r>
            <a:r>
              <a:rPr lang="en-US" sz="4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Asked Questions</a:t>
            </a:r>
            <a:endParaRPr lang="en-IN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4350" indent="-514350" rtl="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>
                <a:latin typeface="+mn-lt"/>
                <a:cs typeface="+mn-cs"/>
              </a:rPr>
              <a:t>Describe various aspects of Permanent Maxillary </a:t>
            </a:r>
            <a:r>
              <a:rPr lang="en-US" sz="3200" dirty="0" smtClean="0">
                <a:latin typeface="+mn-lt"/>
                <a:cs typeface="+mn-cs"/>
              </a:rPr>
              <a:t>lateral </a:t>
            </a:r>
            <a:r>
              <a:rPr lang="en-US" sz="3200" dirty="0">
                <a:latin typeface="+mn-lt"/>
                <a:cs typeface="+mn-cs"/>
              </a:rPr>
              <a:t>incisor in detail</a:t>
            </a:r>
          </a:p>
          <a:p>
            <a:pPr marL="514350" indent="-514350" rtl="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dirty="0">
              <a:latin typeface="+mn-lt"/>
              <a:cs typeface="+mn-cs"/>
            </a:endParaRPr>
          </a:p>
          <a:p>
            <a:pPr marL="514350" indent="-514350" rtl="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>
                <a:latin typeface="+mn-lt"/>
                <a:cs typeface="+mn-cs"/>
              </a:rPr>
              <a:t>Morphology of </a:t>
            </a:r>
            <a:r>
              <a:rPr lang="en-US" sz="3200" dirty="0"/>
              <a:t>Permanent Maxillary </a:t>
            </a:r>
            <a:r>
              <a:rPr lang="en-US" sz="3200" dirty="0" smtClean="0"/>
              <a:t>lateral </a:t>
            </a:r>
            <a:r>
              <a:rPr lang="en-US" sz="3200" dirty="0"/>
              <a:t>incisor</a:t>
            </a:r>
            <a:endParaRPr lang="en-US" sz="3200" dirty="0">
              <a:latin typeface="+mn-lt"/>
              <a:cs typeface="+mn-cs"/>
            </a:endParaRPr>
          </a:p>
          <a:p>
            <a:pPr marL="514350" indent="-514350" rtl="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>
                <a:latin typeface="+mn-lt"/>
                <a:cs typeface="+mn-cs"/>
              </a:rPr>
              <a:t>Differences </a:t>
            </a:r>
            <a:r>
              <a:rPr lang="en-US" sz="3200" dirty="0" err="1">
                <a:latin typeface="+mn-lt"/>
                <a:cs typeface="+mn-cs"/>
              </a:rPr>
              <a:t>beween</a:t>
            </a:r>
            <a:r>
              <a:rPr lang="en-US" sz="3200" dirty="0">
                <a:latin typeface="+mn-lt"/>
                <a:cs typeface="+mn-cs"/>
              </a:rPr>
              <a:t> Labial and Lingual aspect of </a:t>
            </a:r>
            <a:r>
              <a:rPr lang="en-US" sz="3200" dirty="0"/>
              <a:t>Permanent Maxillary </a:t>
            </a:r>
            <a:r>
              <a:rPr lang="en-US" sz="3200" dirty="0" smtClean="0"/>
              <a:t>lateral </a:t>
            </a:r>
            <a:r>
              <a:rPr lang="en-US" sz="3200" dirty="0"/>
              <a:t>incisor</a:t>
            </a:r>
            <a:endParaRPr lang="en-US" sz="3200" dirty="0">
              <a:latin typeface="+mn-lt"/>
              <a:cs typeface="+mn-cs"/>
            </a:endParaRPr>
          </a:p>
          <a:p>
            <a:pPr marL="514350" indent="-514350" rtl="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dirty="0">
                <a:latin typeface="+mn-lt"/>
                <a:cs typeface="+mn-cs"/>
              </a:rPr>
              <a:t>Draw well </a:t>
            </a:r>
            <a:r>
              <a:rPr lang="en-US" sz="3200" dirty="0" err="1">
                <a:latin typeface="+mn-lt"/>
                <a:cs typeface="+mn-cs"/>
              </a:rPr>
              <a:t>labelled</a:t>
            </a:r>
            <a:r>
              <a:rPr lang="en-US" sz="3200" dirty="0">
                <a:latin typeface="+mn-lt"/>
                <a:cs typeface="+mn-cs"/>
              </a:rPr>
              <a:t> diagram of </a:t>
            </a:r>
            <a:r>
              <a:rPr lang="en-US" sz="3200" dirty="0"/>
              <a:t>Permanent </a:t>
            </a:r>
            <a:r>
              <a:rPr lang="en-US" sz="3200"/>
              <a:t>Maxillary </a:t>
            </a:r>
            <a:r>
              <a:rPr lang="en-US" sz="3200" smtClean="0"/>
              <a:t>lateral </a:t>
            </a:r>
            <a:r>
              <a:rPr lang="en-US" sz="3200" dirty="0"/>
              <a:t>incisor</a:t>
            </a:r>
            <a:endParaRPr lang="en-US" sz="3200" dirty="0">
              <a:latin typeface="+mn-lt"/>
              <a:cs typeface="+mn-cs"/>
            </a:endParaRPr>
          </a:p>
          <a:p>
            <a:pPr marL="514350" indent="-514350" rtl="0" fontAlgn="auto">
              <a:spcBef>
                <a:spcPct val="2000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IN" sz="32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28625" y="2332038"/>
            <a:ext cx="8229600" cy="45259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9600" smtClean="0"/>
              <a:t>THANKYOU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68413"/>
            <a:ext cx="8229600" cy="5284787"/>
          </a:xfrm>
        </p:spPr>
        <p:txBody>
          <a:bodyPr>
            <a:normAutofit fontScale="90000"/>
          </a:bodyPr>
          <a:lstStyle/>
          <a:p>
            <a:pPr algn="l" rtl="0" eaLnBrk="1" hangingPunct="1"/>
            <a:r>
              <a:rPr lang="en-US" sz="2800" b="1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2 in number (Right &amp; Left)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err="1" smtClean="0">
                <a:latin typeface="Comic Sans MS" pitchFamily="66" charset="0"/>
              </a:rPr>
              <a:t>Mesial</a:t>
            </a:r>
            <a:r>
              <a:rPr lang="en-US" sz="2400" dirty="0" smtClean="0">
                <a:latin typeface="Comic Sans MS" pitchFamily="66" charset="0"/>
              </a:rPr>
              <a:t> side : Maxillary central incisor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Distal side : Maxillary canine</a:t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b="1" dirty="0" smtClean="0">
                <a:latin typeface="Comic Sans MS" pitchFamily="66" charset="0"/>
              </a:rPr>
              <a:t>Maxillary central incisor and lateral are similar in anatomy and complement each other in function</a:t>
            </a: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endParaRPr lang="en-US" sz="2400" dirty="0" smtClean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762000"/>
            <a:ext cx="323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Bookman Old Style" pitchFamily="18" charset="0"/>
              </a:rPr>
              <a:t>Introduction</a:t>
            </a:r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dimensions</a:t>
            </a:r>
            <a:endParaRPr lang="en-IN" dirty="0" smtClean="0"/>
          </a:p>
        </p:txBody>
      </p:sp>
      <p:grpSp>
        <p:nvGrpSpPr>
          <p:cNvPr id="2" name="Group 13"/>
          <p:cNvGrpSpPr>
            <a:grpSpLocks noGrp="1"/>
          </p:cNvGrpSpPr>
          <p:nvPr>
            <p:ph idx="1"/>
          </p:nvPr>
        </p:nvGrpSpPr>
        <p:grpSpPr bwMode="auto">
          <a:xfrm>
            <a:off x="457200" y="1600200"/>
            <a:ext cx="8229600" cy="2362200"/>
            <a:chOff x="838200" y="2133600"/>
            <a:chExt cx="7391400" cy="1655762"/>
          </a:xfrm>
        </p:grpSpPr>
        <p:pic>
          <p:nvPicPr>
            <p:cNvPr id="6149" name="Picture 11" descr="MaxMucogingival"/>
            <p:cNvPicPr>
              <a:picLocks noChangeAspect="1" noChangeArrowheads="1"/>
            </p:cNvPicPr>
            <p:nvPr/>
          </p:nvPicPr>
          <p:blipFill>
            <a:blip r:embed="rId2"/>
            <a:srcRect l="3000" t="14000" r="-500" b="29506"/>
            <a:stretch>
              <a:fillRect/>
            </a:stretch>
          </p:blipFill>
          <p:spPr bwMode="auto">
            <a:xfrm>
              <a:off x="4419600" y="2133600"/>
              <a:ext cx="38100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0" name="Text Box 6"/>
            <p:cNvSpPr txBox="1">
              <a:spLocks noChangeArrowheads="1"/>
            </p:cNvSpPr>
            <p:nvPr/>
          </p:nvSpPr>
          <p:spPr bwMode="auto">
            <a:xfrm>
              <a:off x="838200" y="2743200"/>
              <a:ext cx="3352800" cy="841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0">
                <a:spcBef>
                  <a:spcPct val="50000"/>
                </a:spcBef>
              </a:pPr>
              <a:r>
                <a:rPr lang="en-US" sz="2400" dirty="0"/>
                <a:t>Maxillary </a:t>
              </a:r>
              <a:r>
                <a:rPr lang="en-US" sz="2400" dirty="0" smtClean="0"/>
                <a:t>central </a:t>
              </a:r>
              <a:r>
                <a:rPr lang="en-US" sz="2400" dirty="0"/>
                <a:t>incisor is bigger and lateral incisor smaller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733800" y="3047999"/>
              <a:ext cx="2209800" cy="304800"/>
              <a:chOff x="3810000" y="3047999"/>
              <a:chExt cx="2209800" cy="304800"/>
            </a:xfrm>
          </p:grpSpPr>
          <p:cxnSp>
            <p:nvCxnSpPr>
              <p:cNvPr id="9" name="Straight Arrow Connector 8"/>
              <p:cNvCxnSpPr/>
              <p:nvPr/>
            </p:nvCxnSpPr>
            <p:spPr bwMode="auto">
              <a:xfrm flipV="1">
                <a:off x="3810221" y="3048275"/>
                <a:ext cx="2210006" cy="1179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3810221" y="3200721"/>
                <a:ext cx="1524191" cy="1524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6148" name="TextBox 10"/>
          <p:cNvSpPr txBox="1">
            <a:spLocks noChangeArrowheads="1"/>
          </p:cNvSpPr>
          <p:nvPr/>
        </p:nvSpPr>
        <p:spPr bwMode="auto">
          <a:xfrm>
            <a:off x="685800" y="4572000"/>
            <a:ext cx="77124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Maxillary </a:t>
            </a:r>
            <a:r>
              <a:rPr lang="en-US" b="1" dirty="0" smtClean="0"/>
              <a:t>Lateral </a:t>
            </a:r>
            <a:r>
              <a:rPr lang="en-US" b="1" dirty="0"/>
              <a:t>incisor   </a:t>
            </a:r>
            <a:r>
              <a:rPr lang="en-US" b="1" dirty="0" smtClean="0"/>
              <a:t>&lt;  </a:t>
            </a:r>
            <a:r>
              <a:rPr lang="en-US" b="1" dirty="0"/>
              <a:t>Maxillary </a:t>
            </a:r>
            <a:r>
              <a:rPr lang="en-US" b="1" dirty="0" smtClean="0"/>
              <a:t>Central incisor</a:t>
            </a:r>
          </a:p>
          <a:p>
            <a:endParaRPr lang="en-US" dirty="0" smtClean="0"/>
          </a:p>
          <a:p>
            <a:r>
              <a:rPr lang="en-US" sz="2800" dirty="0" smtClean="0"/>
              <a:t>Smaller than CI in all dimensions </a:t>
            </a:r>
            <a:r>
              <a:rPr lang="en-US" sz="2800" b="1" dirty="0" smtClean="0"/>
              <a:t>except root length</a:t>
            </a:r>
            <a:endParaRPr lang="en-I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57188" y="731838"/>
            <a:ext cx="8229600" cy="4525962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b="1" dirty="0" smtClean="0"/>
              <a:t> Incisors</a:t>
            </a:r>
            <a:r>
              <a:rPr lang="en-US" dirty="0" smtClean="0"/>
              <a:t> :- They are the “cutting teeth”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 Sharp </a:t>
            </a:r>
            <a:r>
              <a:rPr lang="en-US" dirty="0" err="1" smtClean="0"/>
              <a:t>incisal</a:t>
            </a:r>
            <a:r>
              <a:rPr lang="en-US" dirty="0" smtClean="0"/>
              <a:t> edge                                        </a:t>
            </a:r>
          </a:p>
          <a:p>
            <a:pPr>
              <a:buFont typeface="Wingdings" pitchFamily="2" charset="2"/>
              <a:buNone/>
            </a:pPr>
            <a:r>
              <a:rPr lang="en-US" dirty="0" smtClean="0"/>
              <a:t> 			Central &amp; Lateral                             </a:t>
            </a:r>
          </a:p>
          <a:p>
            <a:pPr>
              <a:buFont typeface="Wingdings" pitchFamily="2" charset="2"/>
              <a:buNone/>
            </a:pPr>
            <a:endParaRPr lang="en-IN" dirty="0" smtClean="0"/>
          </a:p>
        </p:txBody>
      </p:sp>
      <p:pic>
        <p:nvPicPr>
          <p:cNvPr id="7171" name="Picture 2" descr="E:\Users\Dr.Shudhanshu Dixit\Desktop\gummy%20smile%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695575"/>
            <a:ext cx="6500812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2357438" y="2928938"/>
            <a:ext cx="2143125" cy="10001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28938" y="2357438"/>
            <a:ext cx="2071687" cy="2000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2536032" y="2893219"/>
            <a:ext cx="2286000" cy="1214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4071938" y="2571750"/>
            <a:ext cx="2071687" cy="1643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Function :</a:t>
            </a:r>
            <a:endParaRPr lang="en-IN" smtClean="0"/>
          </a:p>
        </p:txBody>
      </p:sp>
      <p:sp>
        <p:nvSpPr>
          <p:cNvPr id="8195" name="Content Placeholder 5"/>
          <p:cNvSpPr>
            <a:spLocks noGrp="1"/>
          </p:cNvSpPr>
          <p:nvPr>
            <p:ph idx="1"/>
          </p:nvPr>
        </p:nvSpPr>
        <p:spPr>
          <a:xfrm>
            <a:off x="457200" y="1336675"/>
            <a:ext cx="8686800" cy="4530725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The incisors are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shearing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cutting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teeth.</a:t>
            </a:r>
          </a:p>
          <a:p>
            <a:pPr algn="l">
              <a:buFont typeface="Wingdings" pitchFamily="2" charset="2"/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(Their major function is to cut or bite food, slicing them using the sharp edge)</a:t>
            </a:r>
            <a:endParaRPr lang="en-IN" sz="200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They provide aesthetic appeal to the face</a:t>
            </a:r>
          </a:p>
          <a:p>
            <a:pPr algn="l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They support the lips which rest on them</a:t>
            </a:r>
          </a:p>
          <a:p>
            <a:pPr algn="l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They help in speech (pronunciation of certain alphabets)</a:t>
            </a:r>
          </a:p>
          <a:p>
            <a:pPr algn="l">
              <a:buFont typeface="Wingdings" pitchFamily="2" charset="2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 Help in guiding the jaw when mouth is closed</a:t>
            </a:r>
          </a:p>
          <a:p>
            <a:pPr algn="l">
              <a:buFont typeface="Wingdings" pitchFamily="2" charset="2"/>
              <a:buNone/>
            </a:pPr>
            <a:endParaRPr lang="en-US" sz="28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Age of Eruption</a:t>
            </a:r>
            <a:endParaRPr lang="en-IN" b="1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4958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/>
            </a:r>
            <a:br>
              <a:rPr lang="en-US" sz="2400" dirty="0" smtClean="0">
                <a:latin typeface="Comic Sans MS" pitchFamily="66" charset="0"/>
              </a:rPr>
            </a:br>
            <a:r>
              <a:rPr lang="en-US" sz="2400" dirty="0" smtClean="0">
                <a:latin typeface="Comic Sans MS" pitchFamily="66" charset="0"/>
              </a:rPr>
              <a:t>Deciduous : erupts between the age of 9 – 12 months.</a:t>
            </a:r>
          </a:p>
          <a:p>
            <a:pPr>
              <a:buFont typeface="Wingdings" pitchFamily="2" charset="2"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en-US" sz="2400" dirty="0" smtClean="0">
                <a:latin typeface="Comic Sans MS" pitchFamily="66" charset="0"/>
              </a:rPr>
              <a:t>	Permanent : erupts between the age of 8-9 yrs</a:t>
            </a:r>
            <a:endParaRPr lang="en-IN" sz="2400" dirty="0" smtClean="0"/>
          </a:p>
        </p:txBody>
      </p:sp>
      <p:pic>
        <p:nvPicPr>
          <p:cNvPr id="10244" name="Picture 3" descr="D:\drsziara\UP 15-9-07\dentistry\text book dental anatomy\Morphology (text book)\Lakars_2y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981200"/>
            <a:ext cx="398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1110</Words>
  <Application>Microsoft Office PowerPoint</Application>
  <PresentationFormat>On-screen Show (4:3)</PresentationFormat>
  <Paragraphs>360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Permanent Maxillary Lateral Incisor </vt:lpstr>
      <vt:lpstr>Specific learning Objectives </vt:lpstr>
      <vt:lpstr>Contents  </vt:lpstr>
      <vt:lpstr>Slide 4</vt:lpstr>
      <vt:lpstr>    2 in number (Right &amp; Left)  Mesial side : Maxillary central incisor  Distal side : Maxillary canine   Maxillary central incisor and lateral are similar in anatomy and complement each other in function       </vt:lpstr>
      <vt:lpstr>Overall dimensions</vt:lpstr>
      <vt:lpstr>Slide 7</vt:lpstr>
      <vt:lpstr>Function :</vt:lpstr>
      <vt:lpstr>Age of Eruption</vt:lpstr>
      <vt:lpstr>Slide 10</vt:lpstr>
      <vt:lpstr>Tooth notation </vt:lpstr>
      <vt:lpstr>Chronology </vt:lpstr>
      <vt:lpstr>Dimensions 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Mesial Aspect </vt:lpstr>
      <vt:lpstr>Slide 31</vt:lpstr>
      <vt:lpstr>Mesial aspect</vt:lpstr>
      <vt:lpstr>Slide 33</vt:lpstr>
      <vt:lpstr>Slide 34</vt:lpstr>
      <vt:lpstr>DISTAL ASPECT</vt:lpstr>
      <vt:lpstr>Slide 36</vt:lpstr>
      <vt:lpstr>Only 4 differences  (compared to mesial aspect)</vt:lpstr>
      <vt:lpstr>Slide 38</vt:lpstr>
      <vt:lpstr>Slide 39</vt:lpstr>
      <vt:lpstr>Slide 40</vt:lpstr>
      <vt:lpstr>Slide 41</vt:lpstr>
      <vt:lpstr>Slide 42</vt:lpstr>
      <vt:lpstr>SUMMARY</vt:lpstr>
      <vt:lpstr>References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 lateral incisor </dc:title>
  <dc:creator>dell</dc:creator>
  <cp:lastModifiedBy>OP</cp:lastModifiedBy>
  <cp:revision>43</cp:revision>
  <dcterms:created xsi:type="dcterms:W3CDTF">2015-11-26T03:53:01Z</dcterms:created>
  <dcterms:modified xsi:type="dcterms:W3CDTF">2023-02-14T06:01:20Z</dcterms:modified>
</cp:coreProperties>
</file>